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80"/>
  </p:notesMasterIdLst>
  <p:sldIdLst>
    <p:sldId id="350" r:id="rId2"/>
    <p:sldId id="258" r:id="rId3"/>
    <p:sldId id="332" r:id="rId4"/>
    <p:sldId id="436" r:id="rId5"/>
    <p:sldId id="437" r:id="rId6"/>
    <p:sldId id="439" r:id="rId7"/>
    <p:sldId id="266" r:id="rId8"/>
    <p:sldId id="292" r:id="rId9"/>
    <p:sldId id="333" r:id="rId10"/>
    <p:sldId id="267" r:id="rId11"/>
    <p:sldId id="261" r:id="rId12"/>
    <p:sldId id="311" r:id="rId13"/>
    <p:sldId id="335" r:id="rId14"/>
    <p:sldId id="312" r:id="rId15"/>
    <p:sldId id="384" r:id="rId16"/>
    <p:sldId id="338" r:id="rId17"/>
    <p:sldId id="302" r:id="rId18"/>
    <p:sldId id="386" r:id="rId19"/>
    <p:sldId id="387" r:id="rId20"/>
    <p:sldId id="388" r:id="rId21"/>
    <p:sldId id="389" r:id="rId22"/>
    <p:sldId id="390" r:id="rId23"/>
    <p:sldId id="391" r:id="rId24"/>
    <p:sldId id="392" r:id="rId25"/>
    <p:sldId id="393" r:id="rId26"/>
    <p:sldId id="394" r:id="rId27"/>
    <p:sldId id="344" r:id="rId28"/>
    <p:sldId id="395" r:id="rId29"/>
    <p:sldId id="396" r:id="rId30"/>
    <p:sldId id="398" r:id="rId31"/>
    <p:sldId id="399" r:id="rId32"/>
    <p:sldId id="400" r:id="rId33"/>
    <p:sldId id="402" r:id="rId34"/>
    <p:sldId id="397" r:id="rId35"/>
    <p:sldId id="404" r:id="rId36"/>
    <p:sldId id="401" r:id="rId37"/>
    <p:sldId id="403" r:id="rId38"/>
    <p:sldId id="405" r:id="rId39"/>
    <p:sldId id="421" r:id="rId40"/>
    <p:sldId id="422" r:id="rId41"/>
    <p:sldId id="420" r:id="rId42"/>
    <p:sldId id="411" r:id="rId43"/>
    <p:sldId id="379" r:id="rId44"/>
    <p:sldId id="380" r:id="rId45"/>
    <p:sldId id="408" r:id="rId46"/>
    <p:sldId id="409" r:id="rId47"/>
    <p:sldId id="410" r:id="rId48"/>
    <p:sldId id="412" r:id="rId49"/>
    <p:sldId id="414" r:id="rId50"/>
    <p:sldId id="430" r:id="rId51"/>
    <p:sldId id="315" r:id="rId52"/>
    <p:sldId id="314" r:id="rId53"/>
    <p:sldId id="443" r:id="rId54"/>
    <p:sldId id="444" r:id="rId55"/>
    <p:sldId id="303" r:id="rId56"/>
    <p:sldId id="304" r:id="rId57"/>
    <p:sldId id="305" r:id="rId58"/>
    <p:sldId id="306" r:id="rId59"/>
    <p:sldId id="433" r:id="rId60"/>
    <p:sldId id="431" r:id="rId61"/>
    <p:sldId id="434" r:id="rId62"/>
    <p:sldId id="432" r:id="rId63"/>
    <p:sldId id="440" r:id="rId64"/>
    <p:sldId id="441" r:id="rId65"/>
    <p:sldId id="442" r:id="rId66"/>
    <p:sldId id="361" r:id="rId67"/>
    <p:sldId id="366" r:id="rId68"/>
    <p:sldId id="365" r:id="rId69"/>
    <p:sldId id="425" r:id="rId70"/>
    <p:sldId id="362" r:id="rId71"/>
    <p:sldId id="363" r:id="rId72"/>
    <p:sldId id="423" r:id="rId73"/>
    <p:sldId id="426" r:id="rId74"/>
    <p:sldId id="427" r:id="rId75"/>
    <p:sldId id="428" r:id="rId76"/>
    <p:sldId id="424" r:id="rId77"/>
    <p:sldId id="429" r:id="rId78"/>
    <p:sldId id="382" r:id="rId79"/>
  </p:sldIdLst>
  <p:sldSz cx="12192000" cy="6858000"/>
  <p:notesSz cx="6797675" cy="98726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25" autoAdjust="0"/>
    <p:restoredTop sz="94660" autoAdjust="0"/>
  </p:normalViewPr>
  <p:slideViewPr>
    <p:cSldViewPr snapToGrid="0">
      <p:cViewPr varScale="1">
        <p:scale>
          <a:sx n="82" d="100"/>
          <a:sy n="82" d="100"/>
        </p:scale>
        <p:origin x="859" y="58"/>
      </p:cViewPr>
      <p:guideLst>
        <p:guide orient="horz" pos="2160"/>
        <p:guide pos="3840"/>
      </p:guideLst>
    </p:cSldViewPr>
  </p:slideViewPr>
  <p:outlineViewPr>
    <p:cViewPr>
      <p:scale>
        <a:sx n="33" d="100"/>
        <a:sy n="33" d="100"/>
      </p:scale>
      <p:origin x="3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ell006\Desktop\rapor1761610.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tr-TR"/>
              <a:t>MESLEK DİSİPLİNLERİNE GÖRE ÜYE SAYISI</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bar"/>
        <c:grouping val="clustered"/>
        <c:varyColors val="0"/>
        <c:ser>
          <c:idx val="0"/>
          <c:order val="0"/>
          <c:tx>
            <c:strRef>
              <c:f>[rapor1761610.xls]Sayfa2!$B$1</c:f>
              <c:strCache>
                <c:ptCount val="1"/>
                <c:pt idx="0">
                  <c:v>ÜYE SAYISI</c:v>
                </c:pt>
              </c:strCache>
            </c:strRef>
          </c:tx>
          <c:spPr>
            <a:solidFill>
              <a:schemeClr val="accent1"/>
            </a:solidFill>
            <a:ln>
              <a:noFill/>
            </a:ln>
            <a:effectLst/>
          </c:spPr>
          <c:invertIfNegative val="0"/>
          <c:dLbls>
            <c:dLbl>
              <c:idx val="0"/>
              <c:tx>
                <c:rich>
                  <a:bodyPr/>
                  <a:lstStyle/>
                  <a:p>
                    <a:r>
                      <a:rPr lang="en-US"/>
                      <a:t>118.228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96D-485F-BDB4-B0BC813DBBE0}"/>
                </c:ext>
              </c:extLst>
            </c:dLbl>
            <c:dLbl>
              <c:idx val="1"/>
              <c:tx>
                <c:rich>
                  <a:bodyPr/>
                  <a:lstStyle/>
                  <a:p>
                    <a:r>
                      <a:rPr lang="en-US"/>
                      <a:t>9.318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96D-485F-BDB4-B0BC813DBBE0}"/>
                </c:ext>
              </c:extLst>
            </c:dLbl>
            <c:dLbl>
              <c:idx val="2"/>
              <c:tx>
                <c:rich>
                  <a:bodyPr/>
                  <a:lstStyle/>
                  <a:p>
                    <a:r>
                      <a:rPr lang="en-US"/>
                      <a:t>958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96D-485F-BDB4-B0BC813DBBE0}"/>
                </c:ext>
              </c:extLst>
            </c:dLbl>
            <c:dLbl>
              <c:idx val="3"/>
              <c:tx>
                <c:rich>
                  <a:bodyPr/>
                  <a:lstStyle/>
                  <a:p>
                    <a:r>
                      <a:rPr lang="en-US"/>
                      <a:t>1312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96D-485F-BDB4-B0BC813DBBE0}"/>
                </c:ext>
              </c:extLst>
            </c:dLbl>
            <c:dLbl>
              <c:idx val="4"/>
              <c:tx>
                <c:rich>
                  <a:bodyPr/>
                  <a:lstStyle/>
                  <a:p>
                    <a:r>
                      <a:rPr lang="en-US"/>
                      <a:t>930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96D-485F-BDB4-B0BC813DBBE0}"/>
                </c:ext>
              </c:extLst>
            </c:dLbl>
            <c:dLbl>
              <c:idx val="5"/>
              <c:tx>
                <c:rich>
                  <a:bodyPr/>
                  <a:lstStyle/>
                  <a:p>
                    <a:r>
                      <a:rPr lang="en-US"/>
                      <a:t>378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96D-485F-BDB4-B0BC813DBBE0}"/>
                </c:ext>
              </c:extLst>
            </c:dLbl>
            <c:dLbl>
              <c:idx val="6"/>
              <c:tx>
                <c:rich>
                  <a:bodyPr/>
                  <a:lstStyle/>
                  <a:p>
                    <a:r>
                      <a:rPr lang="en-US"/>
                      <a:t>391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596D-485F-BDB4-B0BC813DBBE0}"/>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[rapor1761610.xls]Sayfa2!$A$2:$A$8</c:f>
              <c:strCache>
                <c:ptCount val="7"/>
                <c:pt idx="0">
                  <c:v>Makina Mühendisliği</c:v>
                </c:pt>
                <c:pt idx="1">
                  <c:v>Endüstri Mühendisliği</c:v>
                </c:pt>
                <c:pt idx="2">
                  <c:v>Uzay ve Uçak Mühendisliği</c:v>
                </c:pt>
                <c:pt idx="3">
                  <c:v>Mekatronik Mühendisliği</c:v>
                </c:pt>
                <c:pt idx="4">
                  <c:v>Enerji Sistemleri Mühendisliği</c:v>
                </c:pt>
                <c:pt idx="5">
                  <c:v>Otomotiv Mühendisliği</c:v>
                </c:pt>
                <c:pt idx="6">
                  <c:v>Diğer</c:v>
                </c:pt>
              </c:strCache>
            </c:strRef>
          </c:cat>
          <c:val>
            <c:numRef>
              <c:f>[rapor1761610.xls]Sayfa2!$B$2:$B$8</c:f>
              <c:numCache>
                <c:formatCode>#,##0</c:formatCode>
                <c:ptCount val="7"/>
                <c:pt idx="0">
                  <c:v>115929</c:v>
                </c:pt>
                <c:pt idx="1">
                  <c:v>8836</c:v>
                </c:pt>
                <c:pt idx="2" formatCode="General">
                  <c:v>725</c:v>
                </c:pt>
                <c:pt idx="3">
                  <c:v>1224</c:v>
                </c:pt>
                <c:pt idx="4" formatCode="General">
                  <c:v>873</c:v>
                </c:pt>
                <c:pt idx="5" formatCode="General">
                  <c:v>355</c:v>
                </c:pt>
                <c:pt idx="6">
                  <c:v>1706</c:v>
                </c:pt>
              </c:numCache>
            </c:numRef>
          </c:val>
          <c:extLst>
            <c:ext xmlns:c16="http://schemas.microsoft.com/office/drawing/2014/chart" uri="{C3380CC4-5D6E-409C-BE32-E72D297353CC}">
              <c16:uniqueId val="{00000000-596D-485F-BDB4-B0BC813DBBE0}"/>
            </c:ext>
          </c:extLst>
        </c:ser>
        <c:dLbls>
          <c:dLblPos val="outEnd"/>
          <c:showLegendKey val="0"/>
          <c:showVal val="1"/>
          <c:showCatName val="0"/>
          <c:showSerName val="0"/>
          <c:showPercent val="0"/>
          <c:showBubbleSize val="0"/>
        </c:dLbls>
        <c:gapWidth val="182"/>
        <c:axId val="508318464"/>
        <c:axId val="508320424"/>
      </c:barChart>
      <c:catAx>
        <c:axId val="508318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tr-TR"/>
          </a:p>
        </c:txPr>
        <c:crossAx val="508320424"/>
        <c:crosses val="autoZero"/>
        <c:auto val="1"/>
        <c:lblAlgn val="ctr"/>
        <c:lblOffset val="100"/>
        <c:noMultiLvlLbl val="0"/>
      </c:catAx>
      <c:valAx>
        <c:axId val="50832042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tr-TR"/>
          </a:p>
        </c:txPr>
        <c:crossAx val="508318464"/>
        <c:crosses val="autoZero"/>
        <c:crossBetween val="between"/>
      </c:valAx>
      <c:spPr>
        <a:noFill/>
        <a:ln>
          <a:noFill/>
        </a:ln>
        <a:effectLst/>
      </c:spPr>
    </c:plotArea>
    <c:plotVisOnly val="1"/>
    <c:dispBlanksAs val="gap"/>
    <c:showDLblsOverMax val="0"/>
  </c:chart>
  <c:spPr>
    <a:noFill/>
    <a:ln>
      <a:noFill/>
    </a:ln>
    <a:effectLst/>
  </c:spPr>
  <c:txPr>
    <a:bodyPr/>
    <a:lstStyle/>
    <a:p>
      <a:pPr>
        <a:defRPr sz="1100"/>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1F1D62-3BB3-4171-9B37-8F0CAD866B11}"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tr-TR"/>
        </a:p>
      </dgm:t>
    </dgm:pt>
    <dgm:pt modelId="{FC164DF2-5682-418A-8539-795904536EBC}">
      <dgm:prSet phldrT="[Metin]"/>
      <dgm:spPr/>
      <dgm:t>
        <a:bodyPr/>
        <a:lstStyle/>
        <a:p>
          <a:r>
            <a:rPr lang="tr-TR" dirty="0"/>
            <a:t>Eğitim Sayısı</a:t>
          </a:r>
        </a:p>
      </dgm:t>
    </dgm:pt>
    <dgm:pt modelId="{087C011D-DD0F-416B-94C4-E90C0CCF9801}" type="parTrans" cxnId="{D4B5443A-85C5-4844-9AA5-C58DC2983F1A}">
      <dgm:prSet/>
      <dgm:spPr/>
      <dgm:t>
        <a:bodyPr/>
        <a:lstStyle/>
        <a:p>
          <a:endParaRPr lang="tr-TR"/>
        </a:p>
      </dgm:t>
    </dgm:pt>
    <dgm:pt modelId="{A50A81FE-D4E0-43F2-A033-C8DC18317364}" type="sibTrans" cxnId="{D4B5443A-85C5-4844-9AA5-C58DC2983F1A}">
      <dgm:prSet/>
      <dgm:spPr/>
      <dgm:t>
        <a:bodyPr/>
        <a:lstStyle/>
        <a:p>
          <a:endParaRPr lang="tr-TR"/>
        </a:p>
      </dgm:t>
    </dgm:pt>
    <dgm:pt modelId="{82C6336D-7138-44CB-99D5-53138872E12F}">
      <dgm:prSet phldrT="[Metin]"/>
      <dgm:spPr/>
      <dgm:t>
        <a:bodyPr/>
        <a:lstStyle/>
        <a:p>
          <a:r>
            <a:rPr lang="tr-TR" dirty="0"/>
            <a:t>11.334</a:t>
          </a:r>
        </a:p>
      </dgm:t>
    </dgm:pt>
    <dgm:pt modelId="{8E28E556-59AF-490B-BE6B-378E461C522D}" type="parTrans" cxnId="{4A308A06-8E1F-453D-A325-718FDE4B60E5}">
      <dgm:prSet/>
      <dgm:spPr/>
      <dgm:t>
        <a:bodyPr/>
        <a:lstStyle/>
        <a:p>
          <a:endParaRPr lang="tr-TR"/>
        </a:p>
      </dgm:t>
    </dgm:pt>
    <dgm:pt modelId="{79176868-6438-4AC1-96B9-B4BD0155B368}" type="sibTrans" cxnId="{4A308A06-8E1F-453D-A325-718FDE4B60E5}">
      <dgm:prSet/>
      <dgm:spPr/>
      <dgm:t>
        <a:bodyPr/>
        <a:lstStyle/>
        <a:p>
          <a:endParaRPr lang="tr-TR"/>
        </a:p>
      </dgm:t>
    </dgm:pt>
    <dgm:pt modelId="{733A3D62-828B-407C-8C06-19C15D2FB35B}">
      <dgm:prSet phldrT="[Metin]"/>
      <dgm:spPr/>
      <dgm:t>
        <a:bodyPr/>
        <a:lstStyle/>
        <a:p>
          <a:r>
            <a:rPr lang="tr-TR" dirty="0"/>
            <a:t>Katılımcı Sayısı</a:t>
          </a:r>
        </a:p>
      </dgm:t>
    </dgm:pt>
    <dgm:pt modelId="{0B536909-48A5-4664-9F48-019D57122C6A}" type="parTrans" cxnId="{AFB2733E-3238-4791-8080-F0ADF066327F}">
      <dgm:prSet/>
      <dgm:spPr/>
      <dgm:t>
        <a:bodyPr/>
        <a:lstStyle/>
        <a:p>
          <a:endParaRPr lang="tr-TR"/>
        </a:p>
      </dgm:t>
    </dgm:pt>
    <dgm:pt modelId="{6C5CDEAB-AC9C-4AAD-BC9C-179CA448B62E}" type="sibTrans" cxnId="{AFB2733E-3238-4791-8080-F0ADF066327F}">
      <dgm:prSet/>
      <dgm:spPr/>
      <dgm:t>
        <a:bodyPr/>
        <a:lstStyle/>
        <a:p>
          <a:endParaRPr lang="tr-TR"/>
        </a:p>
      </dgm:t>
    </dgm:pt>
    <dgm:pt modelId="{554105F3-6CC5-4DA5-B7A8-5B2D558D30C5}">
      <dgm:prSet phldrT="[Metin]"/>
      <dgm:spPr/>
      <dgm:t>
        <a:bodyPr/>
        <a:lstStyle/>
        <a:p>
          <a:r>
            <a:rPr lang="tr-TR" dirty="0"/>
            <a:t>174.938</a:t>
          </a:r>
        </a:p>
      </dgm:t>
    </dgm:pt>
    <dgm:pt modelId="{E557E9A4-D60A-4E0D-BAA5-CEBA7D90FD13}" type="parTrans" cxnId="{733E0C59-8CF6-4ED5-B747-6FB135BFF7C0}">
      <dgm:prSet/>
      <dgm:spPr/>
      <dgm:t>
        <a:bodyPr/>
        <a:lstStyle/>
        <a:p>
          <a:endParaRPr lang="tr-TR"/>
        </a:p>
      </dgm:t>
    </dgm:pt>
    <dgm:pt modelId="{1A45F9F1-555C-4B2B-85E1-3F64C1544DE7}" type="sibTrans" cxnId="{733E0C59-8CF6-4ED5-B747-6FB135BFF7C0}">
      <dgm:prSet/>
      <dgm:spPr/>
      <dgm:t>
        <a:bodyPr/>
        <a:lstStyle/>
        <a:p>
          <a:endParaRPr lang="tr-TR"/>
        </a:p>
      </dgm:t>
    </dgm:pt>
    <dgm:pt modelId="{EF39BAD7-F1C5-459F-B53E-F9A924F8D43F}" type="pres">
      <dgm:prSet presAssocID="{121F1D62-3BB3-4171-9B37-8F0CAD866B11}" presName="linear" presStyleCnt="0">
        <dgm:presLayoutVars>
          <dgm:animLvl val="lvl"/>
          <dgm:resizeHandles val="exact"/>
        </dgm:presLayoutVars>
      </dgm:prSet>
      <dgm:spPr/>
    </dgm:pt>
    <dgm:pt modelId="{CB6D69CD-B6E4-4A40-AC25-84026A9DBF38}" type="pres">
      <dgm:prSet presAssocID="{FC164DF2-5682-418A-8539-795904536EBC}" presName="parentText" presStyleLbl="node1" presStyleIdx="0" presStyleCnt="2">
        <dgm:presLayoutVars>
          <dgm:chMax val="0"/>
          <dgm:bulletEnabled val="1"/>
        </dgm:presLayoutVars>
      </dgm:prSet>
      <dgm:spPr/>
    </dgm:pt>
    <dgm:pt modelId="{73CE55C8-4FA1-462D-821F-E04A68E14413}" type="pres">
      <dgm:prSet presAssocID="{FC164DF2-5682-418A-8539-795904536EBC}" presName="childText" presStyleLbl="revTx" presStyleIdx="0" presStyleCnt="2">
        <dgm:presLayoutVars>
          <dgm:bulletEnabled val="1"/>
        </dgm:presLayoutVars>
      </dgm:prSet>
      <dgm:spPr/>
    </dgm:pt>
    <dgm:pt modelId="{EFB9EDAA-AE43-4BC5-A01B-485CDC186061}" type="pres">
      <dgm:prSet presAssocID="{733A3D62-828B-407C-8C06-19C15D2FB35B}" presName="parentText" presStyleLbl="node1" presStyleIdx="1" presStyleCnt="2">
        <dgm:presLayoutVars>
          <dgm:chMax val="0"/>
          <dgm:bulletEnabled val="1"/>
        </dgm:presLayoutVars>
      </dgm:prSet>
      <dgm:spPr/>
    </dgm:pt>
    <dgm:pt modelId="{EA4F9E84-3D0E-4CD7-8114-D4F1F07F008B}" type="pres">
      <dgm:prSet presAssocID="{733A3D62-828B-407C-8C06-19C15D2FB35B}" presName="childText" presStyleLbl="revTx" presStyleIdx="1" presStyleCnt="2">
        <dgm:presLayoutVars>
          <dgm:bulletEnabled val="1"/>
        </dgm:presLayoutVars>
      </dgm:prSet>
      <dgm:spPr/>
    </dgm:pt>
  </dgm:ptLst>
  <dgm:cxnLst>
    <dgm:cxn modelId="{4A308A06-8E1F-453D-A325-718FDE4B60E5}" srcId="{FC164DF2-5682-418A-8539-795904536EBC}" destId="{82C6336D-7138-44CB-99D5-53138872E12F}" srcOrd="0" destOrd="0" parTransId="{8E28E556-59AF-490B-BE6B-378E461C522D}" sibTransId="{79176868-6438-4AC1-96B9-B4BD0155B368}"/>
    <dgm:cxn modelId="{B8EFD22D-2A1F-45A7-9AD0-773A7F9780B0}" type="presOf" srcId="{FC164DF2-5682-418A-8539-795904536EBC}" destId="{CB6D69CD-B6E4-4A40-AC25-84026A9DBF38}" srcOrd="0" destOrd="0" presId="urn:microsoft.com/office/officeart/2005/8/layout/vList2"/>
    <dgm:cxn modelId="{D4B5443A-85C5-4844-9AA5-C58DC2983F1A}" srcId="{121F1D62-3BB3-4171-9B37-8F0CAD866B11}" destId="{FC164DF2-5682-418A-8539-795904536EBC}" srcOrd="0" destOrd="0" parTransId="{087C011D-DD0F-416B-94C4-E90C0CCF9801}" sibTransId="{A50A81FE-D4E0-43F2-A033-C8DC18317364}"/>
    <dgm:cxn modelId="{AFB2733E-3238-4791-8080-F0ADF066327F}" srcId="{121F1D62-3BB3-4171-9B37-8F0CAD866B11}" destId="{733A3D62-828B-407C-8C06-19C15D2FB35B}" srcOrd="1" destOrd="0" parTransId="{0B536909-48A5-4664-9F48-019D57122C6A}" sibTransId="{6C5CDEAB-AC9C-4AAD-BC9C-179CA448B62E}"/>
    <dgm:cxn modelId="{53D3E16D-7742-4DF5-9DB9-903E438E26EC}" type="presOf" srcId="{82C6336D-7138-44CB-99D5-53138872E12F}" destId="{73CE55C8-4FA1-462D-821F-E04A68E14413}" srcOrd="0" destOrd="0" presId="urn:microsoft.com/office/officeart/2005/8/layout/vList2"/>
    <dgm:cxn modelId="{733E0C59-8CF6-4ED5-B747-6FB135BFF7C0}" srcId="{733A3D62-828B-407C-8C06-19C15D2FB35B}" destId="{554105F3-6CC5-4DA5-B7A8-5B2D558D30C5}" srcOrd="0" destOrd="0" parTransId="{E557E9A4-D60A-4E0D-BAA5-CEBA7D90FD13}" sibTransId="{1A45F9F1-555C-4B2B-85E1-3F64C1544DE7}"/>
    <dgm:cxn modelId="{C561E5A3-5F5B-4E9A-91B0-0CDDE6F659AF}" type="presOf" srcId="{121F1D62-3BB3-4171-9B37-8F0CAD866B11}" destId="{EF39BAD7-F1C5-459F-B53E-F9A924F8D43F}" srcOrd="0" destOrd="0" presId="urn:microsoft.com/office/officeart/2005/8/layout/vList2"/>
    <dgm:cxn modelId="{E6C126A5-C83F-4EFB-9CAB-FCDC3C173EEA}" type="presOf" srcId="{733A3D62-828B-407C-8C06-19C15D2FB35B}" destId="{EFB9EDAA-AE43-4BC5-A01B-485CDC186061}" srcOrd="0" destOrd="0" presId="urn:microsoft.com/office/officeart/2005/8/layout/vList2"/>
    <dgm:cxn modelId="{2BB6FBFB-C8D6-4BAF-AB19-4CD37767E85C}" type="presOf" srcId="{554105F3-6CC5-4DA5-B7A8-5B2D558D30C5}" destId="{EA4F9E84-3D0E-4CD7-8114-D4F1F07F008B}" srcOrd="0" destOrd="0" presId="urn:microsoft.com/office/officeart/2005/8/layout/vList2"/>
    <dgm:cxn modelId="{9AF47D0D-62D4-4853-88A1-069C1E37F0A7}" type="presParOf" srcId="{EF39BAD7-F1C5-459F-B53E-F9A924F8D43F}" destId="{CB6D69CD-B6E4-4A40-AC25-84026A9DBF38}" srcOrd="0" destOrd="0" presId="urn:microsoft.com/office/officeart/2005/8/layout/vList2"/>
    <dgm:cxn modelId="{8272032A-7475-418C-B82B-1CBFA559871F}" type="presParOf" srcId="{EF39BAD7-F1C5-459F-B53E-F9A924F8D43F}" destId="{73CE55C8-4FA1-462D-821F-E04A68E14413}" srcOrd="1" destOrd="0" presId="urn:microsoft.com/office/officeart/2005/8/layout/vList2"/>
    <dgm:cxn modelId="{C1C7DE01-1634-43C2-B0CB-C74DFD3E3020}" type="presParOf" srcId="{EF39BAD7-F1C5-459F-B53E-F9A924F8D43F}" destId="{EFB9EDAA-AE43-4BC5-A01B-485CDC186061}" srcOrd="2" destOrd="0" presId="urn:microsoft.com/office/officeart/2005/8/layout/vList2"/>
    <dgm:cxn modelId="{11C29AC0-F80C-4BD7-934D-E81D572493FD}" type="presParOf" srcId="{EF39BAD7-F1C5-459F-B53E-F9A924F8D43F}" destId="{EA4F9E84-3D0E-4CD7-8114-D4F1F07F008B}"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A3DAA6-DC4E-4053-B3AE-8FB25103D839}" type="doc">
      <dgm:prSet loTypeId="urn:microsoft.com/office/officeart/2005/8/layout/hierarchy5" loCatId="hierarchy" qsTypeId="urn:microsoft.com/office/officeart/2005/8/quickstyle/3d2" qsCatId="3D" csTypeId="urn:microsoft.com/office/officeart/2005/8/colors/accent2_1" csCatId="accent2" phldr="1"/>
      <dgm:spPr/>
      <dgm:t>
        <a:bodyPr/>
        <a:lstStyle/>
        <a:p>
          <a:endParaRPr lang="tr-TR"/>
        </a:p>
      </dgm:t>
    </dgm:pt>
    <dgm:pt modelId="{54D43311-252E-490F-9C97-6EAFEE65AFE3}">
      <dgm:prSet phldrT="[Metin]"/>
      <dgm:spPr/>
      <dgm:t>
        <a:bodyPr/>
        <a:lstStyle/>
        <a:p>
          <a:r>
            <a:rPr lang="tr-TR" dirty="0">
              <a:solidFill>
                <a:schemeClr val="accent1"/>
              </a:solidFill>
            </a:rPr>
            <a:t>UYGULAMALI EĞİTİM MERKEZLERİ</a:t>
          </a:r>
        </a:p>
      </dgm:t>
    </dgm:pt>
    <dgm:pt modelId="{D685CD01-7ACD-49C9-938B-B249940F4CB5}" type="parTrans" cxnId="{79CE112E-7892-47C6-BD01-83729CA1D818}">
      <dgm:prSet/>
      <dgm:spPr/>
      <dgm:t>
        <a:bodyPr/>
        <a:lstStyle/>
        <a:p>
          <a:endParaRPr lang="tr-TR"/>
        </a:p>
      </dgm:t>
    </dgm:pt>
    <dgm:pt modelId="{199B05DB-04FC-4910-92AD-A42BB66DE2C4}" type="sibTrans" cxnId="{79CE112E-7892-47C6-BD01-83729CA1D818}">
      <dgm:prSet/>
      <dgm:spPr/>
      <dgm:t>
        <a:bodyPr/>
        <a:lstStyle/>
        <a:p>
          <a:endParaRPr lang="tr-TR"/>
        </a:p>
      </dgm:t>
    </dgm:pt>
    <dgm:pt modelId="{0DCA2F18-513C-4E7E-BF33-49E0792F5B88}">
      <dgm:prSet phldrT="[Metin]"/>
      <dgm:spPr/>
      <dgm:t>
        <a:bodyPr/>
        <a:lstStyle/>
        <a:p>
          <a:pPr algn="l"/>
          <a:r>
            <a:rPr lang="tr-TR" dirty="0">
              <a:solidFill>
                <a:schemeClr val="accent1"/>
              </a:solidFill>
            </a:rPr>
            <a:t>Makina Hangar Mühendislik ve Teknoloji Merkezi (İSTANBUL) </a:t>
          </a:r>
        </a:p>
      </dgm:t>
    </dgm:pt>
    <dgm:pt modelId="{A9114FBC-743F-47A6-AD88-9413F8C00584}" type="parTrans" cxnId="{1753E436-3CF7-42CD-928F-E1CDC87E66E2}">
      <dgm:prSet/>
      <dgm:spPr/>
      <dgm:t>
        <a:bodyPr/>
        <a:lstStyle/>
        <a:p>
          <a:endParaRPr lang="tr-TR"/>
        </a:p>
      </dgm:t>
    </dgm:pt>
    <dgm:pt modelId="{0488E6C9-2A04-42E2-B5F1-EBE06C740A2F}" type="sibTrans" cxnId="{1753E436-3CF7-42CD-928F-E1CDC87E66E2}">
      <dgm:prSet/>
      <dgm:spPr/>
      <dgm:t>
        <a:bodyPr/>
        <a:lstStyle/>
        <a:p>
          <a:endParaRPr lang="tr-TR"/>
        </a:p>
      </dgm:t>
    </dgm:pt>
    <dgm:pt modelId="{F3ED3566-9144-4EF7-ADBA-460B32CBAEA7}">
      <dgm:prSet phldrT="[Metin]"/>
      <dgm:spPr/>
      <dgm:t>
        <a:bodyPr/>
        <a:lstStyle/>
        <a:p>
          <a:pPr algn="l"/>
          <a:r>
            <a:rPr lang="tr-TR" dirty="0">
              <a:solidFill>
                <a:schemeClr val="accent1"/>
              </a:solidFill>
            </a:rPr>
            <a:t>Enerji Verimliliği Uygulamalı Eğitim Merkezi (KOCAELİ)</a:t>
          </a:r>
        </a:p>
      </dgm:t>
    </dgm:pt>
    <dgm:pt modelId="{7BEE9A98-CED5-426B-9862-0193C2F83DEC}" type="parTrans" cxnId="{48445E69-7AE9-4B38-8870-CF9621271767}">
      <dgm:prSet/>
      <dgm:spPr/>
      <dgm:t>
        <a:bodyPr/>
        <a:lstStyle/>
        <a:p>
          <a:endParaRPr lang="tr-TR"/>
        </a:p>
      </dgm:t>
    </dgm:pt>
    <dgm:pt modelId="{76EEC68F-2BCF-4AEB-A68F-E4D7A4428202}" type="sibTrans" cxnId="{48445E69-7AE9-4B38-8870-CF9621271767}">
      <dgm:prSet/>
      <dgm:spPr/>
      <dgm:t>
        <a:bodyPr/>
        <a:lstStyle/>
        <a:p>
          <a:endParaRPr lang="tr-TR"/>
        </a:p>
      </dgm:t>
    </dgm:pt>
    <dgm:pt modelId="{6C9A2901-5CF0-44BD-B3D0-38D1BE95DE23}">
      <dgm:prSet phldrT="[Metin]"/>
      <dgm:spPr/>
      <dgm:t>
        <a:bodyPr/>
        <a:lstStyle/>
        <a:p>
          <a:pPr algn="l"/>
          <a:r>
            <a:rPr lang="tr-TR" dirty="0">
              <a:solidFill>
                <a:schemeClr val="accent1"/>
              </a:solidFill>
            </a:rPr>
            <a:t>Bakım Personeli Uygulamalı Eğitim Merkezi (BAKIM UEM – KOCAELİ)</a:t>
          </a:r>
        </a:p>
      </dgm:t>
    </dgm:pt>
    <dgm:pt modelId="{6989127B-C4F0-4117-945F-7C8345A5490E}" type="parTrans" cxnId="{8098BE3F-0C1E-48E1-9C0C-D749F6887EB8}">
      <dgm:prSet/>
      <dgm:spPr/>
      <dgm:t>
        <a:bodyPr/>
        <a:lstStyle/>
        <a:p>
          <a:endParaRPr lang="tr-TR"/>
        </a:p>
      </dgm:t>
    </dgm:pt>
    <dgm:pt modelId="{CC21C886-2C73-4F43-B2CC-09745B50992E}" type="sibTrans" cxnId="{8098BE3F-0C1E-48E1-9C0C-D749F6887EB8}">
      <dgm:prSet/>
      <dgm:spPr/>
      <dgm:t>
        <a:bodyPr/>
        <a:lstStyle/>
        <a:p>
          <a:endParaRPr lang="tr-TR"/>
        </a:p>
      </dgm:t>
    </dgm:pt>
    <dgm:pt modelId="{B8D73D2D-21D7-4E45-A59B-5BB9977DAE46}" type="pres">
      <dgm:prSet presAssocID="{50A3DAA6-DC4E-4053-B3AE-8FB25103D839}" presName="mainComposite" presStyleCnt="0">
        <dgm:presLayoutVars>
          <dgm:chPref val="1"/>
          <dgm:dir/>
          <dgm:animOne val="branch"/>
          <dgm:animLvl val="lvl"/>
          <dgm:resizeHandles val="exact"/>
        </dgm:presLayoutVars>
      </dgm:prSet>
      <dgm:spPr/>
    </dgm:pt>
    <dgm:pt modelId="{950E441D-CA1B-4171-8FE3-89EB7FEEE91C}" type="pres">
      <dgm:prSet presAssocID="{50A3DAA6-DC4E-4053-B3AE-8FB25103D839}" presName="hierFlow" presStyleCnt="0"/>
      <dgm:spPr/>
    </dgm:pt>
    <dgm:pt modelId="{8DAB4203-3421-4BF4-9EC5-6F861D2336D6}" type="pres">
      <dgm:prSet presAssocID="{50A3DAA6-DC4E-4053-B3AE-8FB25103D839}" presName="hierChild1" presStyleCnt="0">
        <dgm:presLayoutVars>
          <dgm:chPref val="1"/>
          <dgm:animOne val="branch"/>
          <dgm:animLvl val="lvl"/>
        </dgm:presLayoutVars>
      </dgm:prSet>
      <dgm:spPr/>
    </dgm:pt>
    <dgm:pt modelId="{DA9BE953-7FC5-444C-998A-1AD5E0575037}" type="pres">
      <dgm:prSet presAssocID="{54D43311-252E-490F-9C97-6EAFEE65AFE3}" presName="Name17" presStyleCnt="0"/>
      <dgm:spPr/>
    </dgm:pt>
    <dgm:pt modelId="{980D566C-EB3E-4E08-A4FE-E5C7B2B8EE49}" type="pres">
      <dgm:prSet presAssocID="{54D43311-252E-490F-9C97-6EAFEE65AFE3}" presName="level1Shape" presStyleLbl="node0" presStyleIdx="0" presStyleCnt="1">
        <dgm:presLayoutVars>
          <dgm:chPref val="3"/>
        </dgm:presLayoutVars>
      </dgm:prSet>
      <dgm:spPr/>
    </dgm:pt>
    <dgm:pt modelId="{EC1D0148-CF4A-4194-82A9-D6C23E3D5283}" type="pres">
      <dgm:prSet presAssocID="{54D43311-252E-490F-9C97-6EAFEE65AFE3}" presName="hierChild2" presStyleCnt="0"/>
      <dgm:spPr/>
    </dgm:pt>
    <dgm:pt modelId="{7CE6734E-941A-4866-AB80-4B6E943DEFC3}" type="pres">
      <dgm:prSet presAssocID="{A9114FBC-743F-47A6-AD88-9413F8C00584}" presName="Name25" presStyleLbl="parChTrans1D2" presStyleIdx="0" presStyleCnt="3"/>
      <dgm:spPr/>
    </dgm:pt>
    <dgm:pt modelId="{7490F021-301B-4FB0-8BCB-C0011A928179}" type="pres">
      <dgm:prSet presAssocID="{A9114FBC-743F-47A6-AD88-9413F8C00584}" presName="connTx" presStyleLbl="parChTrans1D2" presStyleIdx="0" presStyleCnt="3"/>
      <dgm:spPr/>
    </dgm:pt>
    <dgm:pt modelId="{0295A709-0C27-450F-A983-CEF30154F79A}" type="pres">
      <dgm:prSet presAssocID="{0DCA2F18-513C-4E7E-BF33-49E0792F5B88}" presName="Name30" presStyleCnt="0"/>
      <dgm:spPr/>
    </dgm:pt>
    <dgm:pt modelId="{2C1F732B-E43D-4CF3-A42B-9C41370415FF}" type="pres">
      <dgm:prSet presAssocID="{0DCA2F18-513C-4E7E-BF33-49E0792F5B88}" presName="level2Shape" presStyleLbl="node2" presStyleIdx="0" presStyleCnt="3" custScaleX="332948"/>
      <dgm:spPr/>
    </dgm:pt>
    <dgm:pt modelId="{DDBFC954-BE63-4DE9-BD57-C2E6488060BF}" type="pres">
      <dgm:prSet presAssocID="{0DCA2F18-513C-4E7E-BF33-49E0792F5B88}" presName="hierChild3" presStyleCnt="0"/>
      <dgm:spPr/>
    </dgm:pt>
    <dgm:pt modelId="{AF4D47BC-31B5-453E-BB7E-4C3349B9C442}" type="pres">
      <dgm:prSet presAssocID="{7BEE9A98-CED5-426B-9862-0193C2F83DEC}" presName="Name25" presStyleLbl="parChTrans1D2" presStyleIdx="1" presStyleCnt="3"/>
      <dgm:spPr/>
    </dgm:pt>
    <dgm:pt modelId="{D8A099A2-83EF-497C-8808-AECBAC77AABD}" type="pres">
      <dgm:prSet presAssocID="{7BEE9A98-CED5-426B-9862-0193C2F83DEC}" presName="connTx" presStyleLbl="parChTrans1D2" presStyleIdx="1" presStyleCnt="3"/>
      <dgm:spPr/>
    </dgm:pt>
    <dgm:pt modelId="{12E5873D-9658-40DF-863E-B22571946171}" type="pres">
      <dgm:prSet presAssocID="{F3ED3566-9144-4EF7-ADBA-460B32CBAEA7}" presName="Name30" presStyleCnt="0"/>
      <dgm:spPr/>
    </dgm:pt>
    <dgm:pt modelId="{D429B846-662A-4CF9-A1B4-C1ACFA5EE7BC}" type="pres">
      <dgm:prSet presAssocID="{F3ED3566-9144-4EF7-ADBA-460B32CBAEA7}" presName="level2Shape" presStyleLbl="node2" presStyleIdx="1" presStyleCnt="3" custScaleX="334735"/>
      <dgm:spPr/>
    </dgm:pt>
    <dgm:pt modelId="{51DFAECA-7093-484E-A78C-236922EEA029}" type="pres">
      <dgm:prSet presAssocID="{F3ED3566-9144-4EF7-ADBA-460B32CBAEA7}" presName="hierChild3" presStyleCnt="0"/>
      <dgm:spPr/>
    </dgm:pt>
    <dgm:pt modelId="{835320C1-643C-4A4F-A648-449155F0A48B}" type="pres">
      <dgm:prSet presAssocID="{6989127B-C4F0-4117-945F-7C8345A5490E}" presName="Name25" presStyleLbl="parChTrans1D2" presStyleIdx="2" presStyleCnt="3"/>
      <dgm:spPr/>
    </dgm:pt>
    <dgm:pt modelId="{5D34E897-55FB-47FB-A44A-971A3306485F}" type="pres">
      <dgm:prSet presAssocID="{6989127B-C4F0-4117-945F-7C8345A5490E}" presName="connTx" presStyleLbl="parChTrans1D2" presStyleIdx="2" presStyleCnt="3"/>
      <dgm:spPr/>
    </dgm:pt>
    <dgm:pt modelId="{3FDED558-AFE9-4398-B74E-0B08525D0B01}" type="pres">
      <dgm:prSet presAssocID="{6C9A2901-5CF0-44BD-B3D0-38D1BE95DE23}" presName="Name30" presStyleCnt="0"/>
      <dgm:spPr/>
    </dgm:pt>
    <dgm:pt modelId="{A3E95552-143A-4D86-AA1C-490955217A05}" type="pres">
      <dgm:prSet presAssocID="{6C9A2901-5CF0-44BD-B3D0-38D1BE95DE23}" presName="level2Shape" presStyleLbl="node2" presStyleIdx="2" presStyleCnt="3" custScaleX="334736"/>
      <dgm:spPr/>
    </dgm:pt>
    <dgm:pt modelId="{5208E6CA-679C-458C-A9AD-9814D01FDA1B}" type="pres">
      <dgm:prSet presAssocID="{6C9A2901-5CF0-44BD-B3D0-38D1BE95DE23}" presName="hierChild3" presStyleCnt="0"/>
      <dgm:spPr/>
    </dgm:pt>
    <dgm:pt modelId="{0F0DDE69-507A-4040-85B7-198EAF4EE4DA}" type="pres">
      <dgm:prSet presAssocID="{50A3DAA6-DC4E-4053-B3AE-8FB25103D839}" presName="bgShapesFlow" presStyleCnt="0"/>
      <dgm:spPr/>
    </dgm:pt>
  </dgm:ptLst>
  <dgm:cxnLst>
    <dgm:cxn modelId="{DBFB8814-5252-4BB6-8469-F42CFC3DC25A}" type="presOf" srcId="{7BEE9A98-CED5-426B-9862-0193C2F83DEC}" destId="{D8A099A2-83EF-497C-8808-AECBAC77AABD}" srcOrd="1" destOrd="0" presId="urn:microsoft.com/office/officeart/2005/8/layout/hierarchy5"/>
    <dgm:cxn modelId="{79CE112E-7892-47C6-BD01-83729CA1D818}" srcId="{50A3DAA6-DC4E-4053-B3AE-8FB25103D839}" destId="{54D43311-252E-490F-9C97-6EAFEE65AFE3}" srcOrd="0" destOrd="0" parTransId="{D685CD01-7ACD-49C9-938B-B249940F4CB5}" sibTransId="{199B05DB-04FC-4910-92AD-A42BB66DE2C4}"/>
    <dgm:cxn modelId="{FDDAE431-F441-4445-ABF4-C912676F5D49}" type="presOf" srcId="{A9114FBC-743F-47A6-AD88-9413F8C00584}" destId="{7CE6734E-941A-4866-AB80-4B6E943DEFC3}" srcOrd="0" destOrd="0" presId="urn:microsoft.com/office/officeart/2005/8/layout/hierarchy5"/>
    <dgm:cxn modelId="{1753E436-3CF7-42CD-928F-E1CDC87E66E2}" srcId="{54D43311-252E-490F-9C97-6EAFEE65AFE3}" destId="{0DCA2F18-513C-4E7E-BF33-49E0792F5B88}" srcOrd="0" destOrd="0" parTransId="{A9114FBC-743F-47A6-AD88-9413F8C00584}" sibTransId="{0488E6C9-2A04-42E2-B5F1-EBE06C740A2F}"/>
    <dgm:cxn modelId="{8098BE3F-0C1E-48E1-9C0C-D749F6887EB8}" srcId="{54D43311-252E-490F-9C97-6EAFEE65AFE3}" destId="{6C9A2901-5CF0-44BD-B3D0-38D1BE95DE23}" srcOrd="2" destOrd="0" parTransId="{6989127B-C4F0-4117-945F-7C8345A5490E}" sibTransId="{CC21C886-2C73-4F43-B2CC-09745B50992E}"/>
    <dgm:cxn modelId="{51CF7F60-69F2-4A95-9952-70144E6C4B5B}" type="presOf" srcId="{6989127B-C4F0-4117-945F-7C8345A5490E}" destId="{835320C1-643C-4A4F-A648-449155F0A48B}" srcOrd="0" destOrd="0" presId="urn:microsoft.com/office/officeart/2005/8/layout/hierarchy5"/>
    <dgm:cxn modelId="{9E57BA48-958F-42B6-8626-037345F7E36D}" type="presOf" srcId="{6C9A2901-5CF0-44BD-B3D0-38D1BE95DE23}" destId="{A3E95552-143A-4D86-AA1C-490955217A05}" srcOrd="0" destOrd="0" presId="urn:microsoft.com/office/officeart/2005/8/layout/hierarchy5"/>
    <dgm:cxn modelId="{48445E69-7AE9-4B38-8870-CF9621271767}" srcId="{54D43311-252E-490F-9C97-6EAFEE65AFE3}" destId="{F3ED3566-9144-4EF7-ADBA-460B32CBAEA7}" srcOrd="1" destOrd="0" parTransId="{7BEE9A98-CED5-426B-9862-0193C2F83DEC}" sibTransId="{76EEC68F-2BCF-4AEB-A68F-E4D7A4428202}"/>
    <dgm:cxn modelId="{B339FF58-35FD-4082-862E-5E2B141F70F2}" type="presOf" srcId="{6989127B-C4F0-4117-945F-7C8345A5490E}" destId="{5D34E897-55FB-47FB-A44A-971A3306485F}" srcOrd="1" destOrd="0" presId="urn:microsoft.com/office/officeart/2005/8/layout/hierarchy5"/>
    <dgm:cxn modelId="{BEC5107B-7097-41A1-BFF8-3BC9EAD8F781}" type="presOf" srcId="{50A3DAA6-DC4E-4053-B3AE-8FB25103D839}" destId="{B8D73D2D-21D7-4E45-A59B-5BB9977DAE46}" srcOrd="0" destOrd="0" presId="urn:microsoft.com/office/officeart/2005/8/layout/hierarchy5"/>
    <dgm:cxn modelId="{E2CE8C9E-A05F-4276-9CB2-541B485AA097}" type="presOf" srcId="{7BEE9A98-CED5-426B-9862-0193C2F83DEC}" destId="{AF4D47BC-31B5-453E-BB7E-4C3349B9C442}" srcOrd="0" destOrd="0" presId="urn:microsoft.com/office/officeart/2005/8/layout/hierarchy5"/>
    <dgm:cxn modelId="{B18455B7-6460-4F1A-ADB7-8BFC4E5E8C78}" type="presOf" srcId="{0DCA2F18-513C-4E7E-BF33-49E0792F5B88}" destId="{2C1F732B-E43D-4CF3-A42B-9C41370415FF}" srcOrd="0" destOrd="0" presId="urn:microsoft.com/office/officeart/2005/8/layout/hierarchy5"/>
    <dgm:cxn modelId="{2F086DE0-725A-43D3-8CCC-E05AD856A7A0}" type="presOf" srcId="{F3ED3566-9144-4EF7-ADBA-460B32CBAEA7}" destId="{D429B846-662A-4CF9-A1B4-C1ACFA5EE7BC}" srcOrd="0" destOrd="0" presId="urn:microsoft.com/office/officeart/2005/8/layout/hierarchy5"/>
    <dgm:cxn modelId="{E6663FED-4F9C-4792-9E04-0AC3715FCEE5}" type="presOf" srcId="{A9114FBC-743F-47A6-AD88-9413F8C00584}" destId="{7490F021-301B-4FB0-8BCB-C0011A928179}" srcOrd="1" destOrd="0" presId="urn:microsoft.com/office/officeart/2005/8/layout/hierarchy5"/>
    <dgm:cxn modelId="{A70391F5-2A95-40FC-8396-CDF8193D6E43}" type="presOf" srcId="{54D43311-252E-490F-9C97-6EAFEE65AFE3}" destId="{980D566C-EB3E-4E08-A4FE-E5C7B2B8EE49}" srcOrd="0" destOrd="0" presId="urn:microsoft.com/office/officeart/2005/8/layout/hierarchy5"/>
    <dgm:cxn modelId="{F4C90952-1F78-496E-8EEE-B9FE01540BDF}" type="presParOf" srcId="{B8D73D2D-21D7-4E45-A59B-5BB9977DAE46}" destId="{950E441D-CA1B-4171-8FE3-89EB7FEEE91C}" srcOrd="0" destOrd="0" presId="urn:microsoft.com/office/officeart/2005/8/layout/hierarchy5"/>
    <dgm:cxn modelId="{09F12FA4-3B42-4060-B305-48A8FB038179}" type="presParOf" srcId="{950E441D-CA1B-4171-8FE3-89EB7FEEE91C}" destId="{8DAB4203-3421-4BF4-9EC5-6F861D2336D6}" srcOrd="0" destOrd="0" presId="urn:microsoft.com/office/officeart/2005/8/layout/hierarchy5"/>
    <dgm:cxn modelId="{F5FC1302-B301-4AE1-8DD9-81A7A779A7A0}" type="presParOf" srcId="{8DAB4203-3421-4BF4-9EC5-6F861D2336D6}" destId="{DA9BE953-7FC5-444C-998A-1AD5E0575037}" srcOrd="0" destOrd="0" presId="urn:microsoft.com/office/officeart/2005/8/layout/hierarchy5"/>
    <dgm:cxn modelId="{D8D63FD8-9D90-416A-9022-D89B6F8A9F36}" type="presParOf" srcId="{DA9BE953-7FC5-444C-998A-1AD5E0575037}" destId="{980D566C-EB3E-4E08-A4FE-E5C7B2B8EE49}" srcOrd="0" destOrd="0" presId="urn:microsoft.com/office/officeart/2005/8/layout/hierarchy5"/>
    <dgm:cxn modelId="{ECF75F42-0529-47D1-BB94-D283D825DFCB}" type="presParOf" srcId="{DA9BE953-7FC5-444C-998A-1AD5E0575037}" destId="{EC1D0148-CF4A-4194-82A9-D6C23E3D5283}" srcOrd="1" destOrd="0" presId="urn:microsoft.com/office/officeart/2005/8/layout/hierarchy5"/>
    <dgm:cxn modelId="{EA179F76-778E-4EB6-B058-ECE63C6CE745}" type="presParOf" srcId="{EC1D0148-CF4A-4194-82A9-D6C23E3D5283}" destId="{7CE6734E-941A-4866-AB80-4B6E943DEFC3}" srcOrd="0" destOrd="0" presId="urn:microsoft.com/office/officeart/2005/8/layout/hierarchy5"/>
    <dgm:cxn modelId="{30F4D10D-ECA4-4E92-87BB-A3787ECA62AA}" type="presParOf" srcId="{7CE6734E-941A-4866-AB80-4B6E943DEFC3}" destId="{7490F021-301B-4FB0-8BCB-C0011A928179}" srcOrd="0" destOrd="0" presId="urn:microsoft.com/office/officeart/2005/8/layout/hierarchy5"/>
    <dgm:cxn modelId="{A4C36590-C1A7-4461-8ACD-CF5F7526ADF4}" type="presParOf" srcId="{EC1D0148-CF4A-4194-82A9-D6C23E3D5283}" destId="{0295A709-0C27-450F-A983-CEF30154F79A}" srcOrd="1" destOrd="0" presId="urn:microsoft.com/office/officeart/2005/8/layout/hierarchy5"/>
    <dgm:cxn modelId="{6818A947-C705-4FF9-B9EC-E33A932ED4F6}" type="presParOf" srcId="{0295A709-0C27-450F-A983-CEF30154F79A}" destId="{2C1F732B-E43D-4CF3-A42B-9C41370415FF}" srcOrd="0" destOrd="0" presId="urn:microsoft.com/office/officeart/2005/8/layout/hierarchy5"/>
    <dgm:cxn modelId="{A57F9950-878A-4BDC-BAF8-637855BA3D58}" type="presParOf" srcId="{0295A709-0C27-450F-A983-CEF30154F79A}" destId="{DDBFC954-BE63-4DE9-BD57-C2E6488060BF}" srcOrd="1" destOrd="0" presId="urn:microsoft.com/office/officeart/2005/8/layout/hierarchy5"/>
    <dgm:cxn modelId="{317E3E2A-5591-4D8A-A61C-50BF592A70AA}" type="presParOf" srcId="{EC1D0148-CF4A-4194-82A9-D6C23E3D5283}" destId="{AF4D47BC-31B5-453E-BB7E-4C3349B9C442}" srcOrd="2" destOrd="0" presId="urn:microsoft.com/office/officeart/2005/8/layout/hierarchy5"/>
    <dgm:cxn modelId="{6BAF4741-463A-44C1-ACFD-4233D94F58D4}" type="presParOf" srcId="{AF4D47BC-31B5-453E-BB7E-4C3349B9C442}" destId="{D8A099A2-83EF-497C-8808-AECBAC77AABD}" srcOrd="0" destOrd="0" presId="urn:microsoft.com/office/officeart/2005/8/layout/hierarchy5"/>
    <dgm:cxn modelId="{AEDA948E-DEBC-487E-8E10-D3A5D1CD2079}" type="presParOf" srcId="{EC1D0148-CF4A-4194-82A9-D6C23E3D5283}" destId="{12E5873D-9658-40DF-863E-B22571946171}" srcOrd="3" destOrd="0" presId="urn:microsoft.com/office/officeart/2005/8/layout/hierarchy5"/>
    <dgm:cxn modelId="{F55D8792-CE2F-40A3-8E2A-942A28E60553}" type="presParOf" srcId="{12E5873D-9658-40DF-863E-B22571946171}" destId="{D429B846-662A-4CF9-A1B4-C1ACFA5EE7BC}" srcOrd="0" destOrd="0" presId="urn:microsoft.com/office/officeart/2005/8/layout/hierarchy5"/>
    <dgm:cxn modelId="{83FE4631-233D-4C90-9AA1-D486E3A4ACE1}" type="presParOf" srcId="{12E5873D-9658-40DF-863E-B22571946171}" destId="{51DFAECA-7093-484E-A78C-236922EEA029}" srcOrd="1" destOrd="0" presId="urn:microsoft.com/office/officeart/2005/8/layout/hierarchy5"/>
    <dgm:cxn modelId="{8C32B222-8A1C-4048-8E85-0A553BCD087B}" type="presParOf" srcId="{EC1D0148-CF4A-4194-82A9-D6C23E3D5283}" destId="{835320C1-643C-4A4F-A648-449155F0A48B}" srcOrd="4" destOrd="0" presId="urn:microsoft.com/office/officeart/2005/8/layout/hierarchy5"/>
    <dgm:cxn modelId="{3F06C013-7C28-4A78-854A-9DA47C747189}" type="presParOf" srcId="{835320C1-643C-4A4F-A648-449155F0A48B}" destId="{5D34E897-55FB-47FB-A44A-971A3306485F}" srcOrd="0" destOrd="0" presId="urn:microsoft.com/office/officeart/2005/8/layout/hierarchy5"/>
    <dgm:cxn modelId="{37BD0AEF-4589-4843-88B3-C6BCBA81A433}" type="presParOf" srcId="{EC1D0148-CF4A-4194-82A9-D6C23E3D5283}" destId="{3FDED558-AFE9-4398-B74E-0B08525D0B01}" srcOrd="5" destOrd="0" presId="urn:microsoft.com/office/officeart/2005/8/layout/hierarchy5"/>
    <dgm:cxn modelId="{B466A373-C3C4-4328-85E6-E04C96ADD95C}" type="presParOf" srcId="{3FDED558-AFE9-4398-B74E-0B08525D0B01}" destId="{A3E95552-143A-4D86-AA1C-490955217A05}" srcOrd="0" destOrd="0" presId="urn:microsoft.com/office/officeart/2005/8/layout/hierarchy5"/>
    <dgm:cxn modelId="{94760EDF-6BD9-409C-B6E0-98947B3773B6}" type="presParOf" srcId="{3FDED558-AFE9-4398-B74E-0B08525D0B01}" destId="{5208E6CA-679C-458C-A9AD-9814D01FDA1B}" srcOrd="1" destOrd="0" presId="urn:microsoft.com/office/officeart/2005/8/layout/hierarchy5"/>
    <dgm:cxn modelId="{57F716EF-F8E7-4C0C-98DD-EEB5240817EB}" type="presParOf" srcId="{B8D73D2D-21D7-4E45-A59B-5BB9977DAE46}" destId="{0F0DDE69-507A-4040-85B7-198EAF4EE4DA}" srcOrd="1" destOrd="0" presId="urn:microsoft.com/office/officeart/2005/8/layout/hierarchy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D69CD-B6E4-4A40-AC25-84026A9DBF38}">
      <dsp:nvSpPr>
        <dsp:cNvPr id="0" name=""/>
        <dsp:cNvSpPr/>
      </dsp:nvSpPr>
      <dsp:spPr>
        <a:xfrm>
          <a:off x="0" y="26680"/>
          <a:ext cx="6380480" cy="100737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tr-TR" sz="4200" kern="1200" dirty="0"/>
            <a:t>Eğitim Sayısı</a:t>
          </a:r>
        </a:p>
      </dsp:txBody>
      <dsp:txXfrm>
        <a:off x="49176" y="75856"/>
        <a:ext cx="6282128" cy="909018"/>
      </dsp:txXfrm>
    </dsp:sp>
    <dsp:sp modelId="{73CE55C8-4FA1-462D-821F-E04A68E14413}">
      <dsp:nvSpPr>
        <dsp:cNvPr id="0" name=""/>
        <dsp:cNvSpPr/>
      </dsp:nvSpPr>
      <dsp:spPr>
        <a:xfrm>
          <a:off x="0" y="1034050"/>
          <a:ext cx="6380480"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580"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tr-TR" sz="3300" kern="1200" dirty="0"/>
            <a:t>11.334</a:t>
          </a:r>
        </a:p>
      </dsp:txBody>
      <dsp:txXfrm>
        <a:off x="0" y="1034050"/>
        <a:ext cx="6380480" cy="695520"/>
      </dsp:txXfrm>
    </dsp:sp>
    <dsp:sp modelId="{EFB9EDAA-AE43-4BC5-A01B-485CDC186061}">
      <dsp:nvSpPr>
        <dsp:cNvPr id="0" name=""/>
        <dsp:cNvSpPr/>
      </dsp:nvSpPr>
      <dsp:spPr>
        <a:xfrm>
          <a:off x="0" y="1729570"/>
          <a:ext cx="6380480" cy="100737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tr-TR" sz="4200" kern="1200" dirty="0"/>
            <a:t>Katılımcı Sayısı</a:t>
          </a:r>
        </a:p>
      </dsp:txBody>
      <dsp:txXfrm>
        <a:off x="49176" y="1778746"/>
        <a:ext cx="6282128" cy="909018"/>
      </dsp:txXfrm>
    </dsp:sp>
    <dsp:sp modelId="{EA4F9E84-3D0E-4CD7-8114-D4F1F07F008B}">
      <dsp:nvSpPr>
        <dsp:cNvPr id="0" name=""/>
        <dsp:cNvSpPr/>
      </dsp:nvSpPr>
      <dsp:spPr>
        <a:xfrm>
          <a:off x="0" y="2736940"/>
          <a:ext cx="6380480"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580"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tr-TR" sz="3300" kern="1200" dirty="0"/>
            <a:t>174.938</a:t>
          </a:r>
        </a:p>
      </dsp:txBody>
      <dsp:txXfrm>
        <a:off x="0" y="2736940"/>
        <a:ext cx="6380480" cy="695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D566C-EB3E-4E08-A4FE-E5C7B2B8EE49}">
      <dsp:nvSpPr>
        <dsp:cNvPr id="0" name=""/>
        <dsp:cNvSpPr/>
      </dsp:nvSpPr>
      <dsp:spPr>
        <a:xfrm>
          <a:off x="2461" y="1681960"/>
          <a:ext cx="2385001" cy="119250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tr-TR" sz="2300" kern="1200" dirty="0">
              <a:solidFill>
                <a:schemeClr val="accent1"/>
              </a:solidFill>
            </a:rPr>
            <a:t>UYGULAMALI EĞİTİM MERKEZLERİ</a:t>
          </a:r>
        </a:p>
      </dsp:txBody>
      <dsp:txXfrm>
        <a:off x="37388" y="1716887"/>
        <a:ext cx="2315147" cy="1122646"/>
      </dsp:txXfrm>
    </dsp:sp>
    <dsp:sp modelId="{7CE6734E-941A-4866-AB80-4B6E943DEFC3}">
      <dsp:nvSpPr>
        <dsp:cNvPr id="0" name=""/>
        <dsp:cNvSpPr/>
      </dsp:nvSpPr>
      <dsp:spPr>
        <a:xfrm rot="18289469">
          <a:off x="2029180" y="1568967"/>
          <a:ext cx="1670565" cy="47109"/>
        </a:xfrm>
        <a:custGeom>
          <a:avLst/>
          <a:gdLst/>
          <a:ahLst/>
          <a:cxnLst/>
          <a:rect l="0" t="0" r="0" b="0"/>
          <a:pathLst>
            <a:path>
              <a:moveTo>
                <a:pt x="0" y="23554"/>
              </a:moveTo>
              <a:lnTo>
                <a:pt x="1670565" y="23554"/>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822699" y="1550758"/>
        <a:ext cx="83528" cy="83528"/>
      </dsp:txXfrm>
    </dsp:sp>
    <dsp:sp modelId="{2C1F732B-E43D-4CF3-A42B-9C41370415FF}">
      <dsp:nvSpPr>
        <dsp:cNvPr id="0" name=""/>
        <dsp:cNvSpPr/>
      </dsp:nvSpPr>
      <dsp:spPr>
        <a:xfrm>
          <a:off x="3341463" y="310584"/>
          <a:ext cx="7940815" cy="119250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l" defTabSz="1022350">
            <a:lnSpc>
              <a:spcPct val="90000"/>
            </a:lnSpc>
            <a:spcBef>
              <a:spcPct val="0"/>
            </a:spcBef>
            <a:spcAft>
              <a:spcPct val="35000"/>
            </a:spcAft>
            <a:buNone/>
          </a:pPr>
          <a:r>
            <a:rPr lang="tr-TR" sz="2300" kern="1200" dirty="0">
              <a:solidFill>
                <a:schemeClr val="accent1"/>
              </a:solidFill>
            </a:rPr>
            <a:t>Makina Hangar Mühendislik ve Teknoloji Merkezi (İSTANBUL) </a:t>
          </a:r>
        </a:p>
      </dsp:txBody>
      <dsp:txXfrm>
        <a:off x="3376390" y="345511"/>
        <a:ext cx="7870961" cy="1122646"/>
      </dsp:txXfrm>
    </dsp:sp>
    <dsp:sp modelId="{AF4D47BC-31B5-453E-BB7E-4C3349B9C442}">
      <dsp:nvSpPr>
        <dsp:cNvPr id="0" name=""/>
        <dsp:cNvSpPr/>
      </dsp:nvSpPr>
      <dsp:spPr>
        <a:xfrm>
          <a:off x="2387462" y="2254655"/>
          <a:ext cx="954000" cy="47109"/>
        </a:xfrm>
        <a:custGeom>
          <a:avLst/>
          <a:gdLst/>
          <a:ahLst/>
          <a:cxnLst/>
          <a:rect l="0" t="0" r="0" b="0"/>
          <a:pathLst>
            <a:path>
              <a:moveTo>
                <a:pt x="0" y="23554"/>
              </a:moveTo>
              <a:lnTo>
                <a:pt x="954000" y="23554"/>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840613" y="2254360"/>
        <a:ext cx="47700" cy="47700"/>
      </dsp:txXfrm>
    </dsp:sp>
    <dsp:sp modelId="{D429B846-662A-4CF9-A1B4-C1ACFA5EE7BC}">
      <dsp:nvSpPr>
        <dsp:cNvPr id="0" name=""/>
        <dsp:cNvSpPr/>
      </dsp:nvSpPr>
      <dsp:spPr>
        <a:xfrm>
          <a:off x="3341463" y="1681960"/>
          <a:ext cx="7983435" cy="119250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l" defTabSz="1022350">
            <a:lnSpc>
              <a:spcPct val="90000"/>
            </a:lnSpc>
            <a:spcBef>
              <a:spcPct val="0"/>
            </a:spcBef>
            <a:spcAft>
              <a:spcPct val="35000"/>
            </a:spcAft>
            <a:buNone/>
          </a:pPr>
          <a:r>
            <a:rPr lang="tr-TR" sz="2300" kern="1200" dirty="0">
              <a:solidFill>
                <a:schemeClr val="accent1"/>
              </a:solidFill>
            </a:rPr>
            <a:t>Enerji Verimliliği Uygulamalı Eğitim Merkezi (KOCAELİ)</a:t>
          </a:r>
        </a:p>
      </dsp:txBody>
      <dsp:txXfrm>
        <a:off x="3376390" y="1716887"/>
        <a:ext cx="7913581" cy="1122646"/>
      </dsp:txXfrm>
    </dsp:sp>
    <dsp:sp modelId="{835320C1-643C-4A4F-A648-449155F0A48B}">
      <dsp:nvSpPr>
        <dsp:cNvPr id="0" name=""/>
        <dsp:cNvSpPr/>
      </dsp:nvSpPr>
      <dsp:spPr>
        <a:xfrm rot="3310531">
          <a:off x="2029180" y="2940343"/>
          <a:ext cx="1670565" cy="47109"/>
        </a:xfrm>
        <a:custGeom>
          <a:avLst/>
          <a:gdLst/>
          <a:ahLst/>
          <a:cxnLst/>
          <a:rect l="0" t="0" r="0" b="0"/>
          <a:pathLst>
            <a:path>
              <a:moveTo>
                <a:pt x="0" y="23554"/>
              </a:moveTo>
              <a:lnTo>
                <a:pt x="1670565" y="23554"/>
              </a:lnTo>
            </a:path>
          </a:pathLst>
        </a:custGeom>
        <a:noFill/>
        <a:ln w="12700" cap="flat" cmpd="sng" algn="ctr">
          <a:solidFill>
            <a:schemeClr val="accent2">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822699" y="2922134"/>
        <a:ext cx="83528" cy="83528"/>
      </dsp:txXfrm>
    </dsp:sp>
    <dsp:sp modelId="{A3E95552-143A-4D86-AA1C-490955217A05}">
      <dsp:nvSpPr>
        <dsp:cNvPr id="0" name=""/>
        <dsp:cNvSpPr/>
      </dsp:nvSpPr>
      <dsp:spPr>
        <a:xfrm>
          <a:off x="3341463" y="3053336"/>
          <a:ext cx="7983459" cy="119250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l" defTabSz="1022350">
            <a:lnSpc>
              <a:spcPct val="90000"/>
            </a:lnSpc>
            <a:spcBef>
              <a:spcPct val="0"/>
            </a:spcBef>
            <a:spcAft>
              <a:spcPct val="35000"/>
            </a:spcAft>
            <a:buNone/>
          </a:pPr>
          <a:r>
            <a:rPr lang="tr-TR" sz="2300" kern="1200" dirty="0">
              <a:solidFill>
                <a:schemeClr val="accent1"/>
              </a:solidFill>
            </a:rPr>
            <a:t>Bakım Personeli Uygulamalı Eğitim Merkezi (BAKIM UEM – KOCAELİ)</a:t>
          </a:r>
        </a:p>
      </dsp:txBody>
      <dsp:txXfrm>
        <a:off x="3376390" y="3088263"/>
        <a:ext cx="7913605" cy="11226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8925EAF1-D03A-4BDB-BD0B-8F4D2D844075}" type="datetimeFigureOut">
              <a:rPr lang="tr-TR" smtClean="0"/>
              <a:pPr/>
              <a:t>6.05.2025</a:t>
            </a:fld>
            <a:endParaRPr lang="tr-TR"/>
          </a:p>
        </p:txBody>
      </p:sp>
      <p:sp>
        <p:nvSpPr>
          <p:cNvPr id="4" name="Slayt Görüntüsü Yer Tutucusu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D8F4B31C-67A1-48A5-A220-96A284AC8DB1}" type="slidenum">
              <a:rPr lang="tr-TR" smtClean="0"/>
              <a:pPr/>
              <a:t>‹#›</a:t>
            </a:fld>
            <a:endParaRPr lang="tr-TR"/>
          </a:p>
        </p:txBody>
      </p:sp>
    </p:spTree>
    <p:extLst>
      <p:ext uri="{BB962C8B-B14F-4D97-AF65-F5344CB8AC3E}">
        <p14:creationId xmlns:p14="http://schemas.microsoft.com/office/powerpoint/2010/main" val="3066462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Slayt Görüntüsü Yer Tutucusu"/>
          <p:cNvSpPr>
            <a:spLocks noGrp="1" noRot="1" noChangeAspect="1" noTextEdit="1"/>
          </p:cNvSpPr>
          <p:nvPr>
            <p:ph type="sldImg"/>
          </p:nvPr>
        </p:nvSpPr>
        <p:spPr bwMode="auto">
          <a:xfrm>
            <a:off x="155575" y="1339850"/>
            <a:ext cx="6427788" cy="3616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23556" name="3 Slayt Numarası Yer Tutucusu"/>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395C035-B1C0-4B30-AF64-DE13A20D9F7A}" type="slidenum">
              <a:rPr lang="tr-TR" altLang="tr-TR"/>
              <a:pPr eaLnBrk="1" hangingPunct="1"/>
              <a:t>2</a:t>
            </a:fld>
            <a:endParaRPr lang="tr-TR" altLang="tr-TR"/>
          </a:p>
        </p:txBody>
      </p:sp>
    </p:spTree>
    <p:extLst>
      <p:ext uri="{BB962C8B-B14F-4D97-AF65-F5344CB8AC3E}">
        <p14:creationId xmlns:p14="http://schemas.microsoft.com/office/powerpoint/2010/main" val="774342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Slayt Görüntüsü Yer Tutucusu"/>
          <p:cNvSpPr>
            <a:spLocks noGrp="1" noRot="1" noChangeAspect="1" noTextEdit="1"/>
          </p:cNvSpPr>
          <p:nvPr>
            <p:ph type="sldImg"/>
          </p:nvPr>
        </p:nvSpPr>
        <p:spPr bwMode="auto">
          <a:xfrm>
            <a:off x="155575" y="1339850"/>
            <a:ext cx="6427788" cy="3616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23556" name="3 Slayt Numarası Yer Tutucusu"/>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395C035-B1C0-4B30-AF64-DE13A20D9F7A}" type="slidenum">
              <a:rPr lang="tr-TR" altLang="tr-TR"/>
              <a:pPr eaLnBrk="1" hangingPunct="1"/>
              <a:t>3</a:t>
            </a:fld>
            <a:endParaRPr lang="tr-TR" altLang="tr-TR"/>
          </a:p>
        </p:txBody>
      </p:sp>
    </p:spTree>
    <p:extLst>
      <p:ext uri="{BB962C8B-B14F-4D97-AF65-F5344CB8AC3E}">
        <p14:creationId xmlns:p14="http://schemas.microsoft.com/office/powerpoint/2010/main" val="962747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Slayt Görüntüsü Yer Tutucusu"/>
          <p:cNvSpPr>
            <a:spLocks noGrp="1" noRot="1" noChangeAspect="1" noTextEdit="1"/>
          </p:cNvSpPr>
          <p:nvPr>
            <p:ph type="sldImg"/>
          </p:nvPr>
        </p:nvSpPr>
        <p:spPr bwMode="auto">
          <a:xfrm>
            <a:off x="155575" y="1339850"/>
            <a:ext cx="6427788" cy="3616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23556" name="3 Slayt Numarası Yer Tutucusu"/>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395C035-B1C0-4B30-AF64-DE13A20D9F7A}" type="slidenum">
              <a:rPr lang="tr-TR" altLang="tr-TR"/>
              <a:pPr eaLnBrk="1" hangingPunct="1"/>
              <a:t>4</a:t>
            </a:fld>
            <a:endParaRPr lang="tr-TR" altLang="tr-TR"/>
          </a:p>
        </p:txBody>
      </p:sp>
    </p:spTree>
    <p:extLst>
      <p:ext uri="{BB962C8B-B14F-4D97-AF65-F5344CB8AC3E}">
        <p14:creationId xmlns:p14="http://schemas.microsoft.com/office/powerpoint/2010/main" val="254484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Slayt Görüntüsü Yer Tutucusu"/>
          <p:cNvSpPr>
            <a:spLocks noGrp="1" noRot="1" noChangeAspect="1" noTextEdit="1"/>
          </p:cNvSpPr>
          <p:nvPr>
            <p:ph type="sldImg"/>
          </p:nvPr>
        </p:nvSpPr>
        <p:spPr bwMode="auto">
          <a:xfrm>
            <a:off x="155575" y="1339850"/>
            <a:ext cx="6427788" cy="3616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23556" name="3 Slayt Numarası Yer Tutucusu"/>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395C035-B1C0-4B30-AF64-DE13A20D9F7A}" type="slidenum">
              <a:rPr lang="tr-TR" altLang="tr-TR"/>
              <a:pPr eaLnBrk="1" hangingPunct="1"/>
              <a:t>5</a:t>
            </a:fld>
            <a:endParaRPr lang="tr-TR" altLang="tr-TR"/>
          </a:p>
        </p:txBody>
      </p:sp>
    </p:spTree>
    <p:extLst>
      <p:ext uri="{BB962C8B-B14F-4D97-AF65-F5344CB8AC3E}">
        <p14:creationId xmlns:p14="http://schemas.microsoft.com/office/powerpoint/2010/main" val="2153015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Slayt Görüntüsü Yer Tutucusu"/>
          <p:cNvSpPr>
            <a:spLocks noGrp="1" noRot="1" noChangeAspect="1" noTextEdit="1"/>
          </p:cNvSpPr>
          <p:nvPr>
            <p:ph type="sldImg"/>
          </p:nvPr>
        </p:nvSpPr>
        <p:spPr bwMode="auto">
          <a:xfrm>
            <a:off x="155575" y="1339850"/>
            <a:ext cx="6427788" cy="3616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23556" name="3 Slayt Numarası Yer Tutucusu"/>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395C035-B1C0-4B30-AF64-DE13A20D9F7A}" type="slidenum">
              <a:rPr lang="tr-TR" altLang="tr-TR"/>
              <a:pPr eaLnBrk="1" hangingPunct="1"/>
              <a:t>6</a:t>
            </a:fld>
            <a:endParaRPr lang="tr-TR" altLang="tr-TR"/>
          </a:p>
        </p:txBody>
      </p:sp>
    </p:spTree>
    <p:extLst>
      <p:ext uri="{BB962C8B-B14F-4D97-AF65-F5344CB8AC3E}">
        <p14:creationId xmlns:p14="http://schemas.microsoft.com/office/powerpoint/2010/main" val="198502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Slayt Görüntüsü Yer Tutucusu"/>
          <p:cNvSpPr>
            <a:spLocks noGrp="1" noRot="1" noChangeAspect="1" noTextEdit="1"/>
          </p:cNvSpPr>
          <p:nvPr>
            <p:ph type="sldImg"/>
          </p:nvPr>
        </p:nvSpPr>
        <p:spPr bwMode="auto">
          <a:xfrm>
            <a:off x="155575" y="1339850"/>
            <a:ext cx="6427788" cy="36163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23556" name="3 Slayt Numarası Yer Tutucusu"/>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395C035-B1C0-4B30-AF64-DE13A20D9F7A}" type="slidenum">
              <a:rPr lang="tr-TR" altLang="tr-TR"/>
              <a:pPr eaLnBrk="1" hangingPunct="1"/>
              <a:t>9</a:t>
            </a:fld>
            <a:endParaRPr lang="tr-TR" altLang="tr-TR"/>
          </a:p>
        </p:txBody>
      </p:sp>
    </p:spTree>
    <p:extLst>
      <p:ext uri="{BB962C8B-B14F-4D97-AF65-F5344CB8AC3E}">
        <p14:creationId xmlns:p14="http://schemas.microsoft.com/office/powerpoint/2010/main" val="255484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39825" indent="-227013">
              <a:spcBef>
                <a:spcPct val="30000"/>
              </a:spcBef>
              <a:defRPr sz="1200">
                <a:solidFill>
                  <a:schemeClr val="tx1"/>
                </a:solidFill>
                <a:latin typeface="Calibri" panose="020F0502020204030204" pitchFamily="34" charset="0"/>
              </a:defRPr>
            </a:lvl3pPr>
            <a:lvl4pPr marL="1595438" indent="-227013">
              <a:spcBef>
                <a:spcPct val="30000"/>
              </a:spcBef>
              <a:defRPr sz="1200">
                <a:solidFill>
                  <a:schemeClr val="tx1"/>
                </a:solidFill>
                <a:latin typeface="Calibri" panose="020F0502020204030204" pitchFamily="34" charset="0"/>
              </a:defRPr>
            </a:lvl4pPr>
            <a:lvl5pPr marL="2052638" indent="-227013">
              <a:spcBef>
                <a:spcPct val="30000"/>
              </a:spcBef>
              <a:defRPr sz="1200">
                <a:solidFill>
                  <a:schemeClr val="tx1"/>
                </a:solidFill>
                <a:latin typeface="Calibri" panose="020F0502020204030204" pitchFamily="34" charset="0"/>
              </a:defRPr>
            </a:lvl5pPr>
            <a:lvl6pPr marL="2509838" indent="-227013" eaLnBrk="0" fontAlgn="base" hangingPunct="0">
              <a:spcBef>
                <a:spcPct val="30000"/>
              </a:spcBef>
              <a:spcAft>
                <a:spcPct val="0"/>
              </a:spcAft>
              <a:defRPr sz="1200">
                <a:solidFill>
                  <a:schemeClr val="tx1"/>
                </a:solidFill>
                <a:latin typeface="Calibri" panose="020F0502020204030204" pitchFamily="34" charset="0"/>
              </a:defRPr>
            </a:lvl6pPr>
            <a:lvl7pPr marL="2967038" indent="-227013" eaLnBrk="0" fontAlgn="base" hangingPunct="0">
              <a:spcBef>
                <a:spcPct val="30000"/>
              </a:spcBef>
              <a:spcAft>
                <a:spcPct val="0"/>
              </a:spcAft>
              <a:defRPr sz="1200">
                <a:solidFill>
                  <a:schemeClr val="tx1"/>
                </a:solidFill>
                <a:latin typeface="Calibri" panose="020F0502020204030204" pitchFamily="34" charset="0"/>
              </a:defRPr>
            </a:lvl7pPr>
            <a:lvl8pPr marL="3424238" indent="-227013" eaLnBrk="0" fontAlgn="base" hangingPunct="0">
              <a:spcBef>
                <a:spcPct val="30000"/>
              </a:spcBef>
              <a:spcAft>
                <a:spcPct val="0"/>
              </a:spcAft>
              <a:defRPr sz="1200">
                <a:solidFill>
                  <a:schemeClr val="tx1"/>
                </a:solidFill>
                <a:latin typeface="Calibri" panose="020F0502020204030204" pitchFamily="34" charset="0"/>
              </a:defRPr>
            </a:lvl8pPr>
            <a:lvl9pPr marL="3881438"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1AD443-E58F-44F3-85DA-1250DD0CD186}" type="slidenum">
              <a:rPr lang="tr-TR" altLang="tr-TR" smtClean="0"/>
              <a:pPr>
                <a:spcBef>
                  <a:spcPct val="0"/>
                </a:spcBef>
              </a:pPr>
              <a:t>17</a:t>
            </a:fld>
            <a:endParaRPr lang="tr-TR" altLang="tr-TR"/>
          </a:p>
        </p:txBody>
      </p:sp>
    </p:spTree>
    <p:extLst>
      <p:ext uri="{BB962C8B-B14F-4D97-AF65-F5344CB8AC3E}">
        <p14:creationId xmlns:p14="http://schemas.microsoft.com/office/powerpoint/2010/main" val="332421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879595ED-D2F8-42E7-AA97-1B20F85F575A}" type="datetimeFigureOut">
              <a:rPr lang="tr-TR" smtClean="0"/>
              <a:pPr/>
              <a:t>6.05.2025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D7BAE65-33E8-446C-8948-A7D8EBEAB5BE}" type="slidenum">
              <a:rPr lang="tr-TR" smtClean="0"/>
              <a:pPr/>
              <a:t>‹#›</a:t>
            </a:fld>
            <a:endParaRPr lang="tr-TR"/>
          </a:p>
        </p:txBody>
      </p:sp>
    </p:spTree>
    <p:extLst>
      <p:ext uri="{BB962C8B-B14F-4D97-AF65-F5344CB8AC3E}">
        <p14:creationId xmlns:p14="http://schemas.microsoft.com/office/powerpoint/2010/main" val="2532582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79595ED-D2F8-42E7-AA97-1B20F85F575A}" type="datetimeFigureOut">
              <a:rPr lang="tr-TR" smtClean="0"/>
              <a:pPr/>
              <a:t>6.05.2025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D7BAE65-33E8-446C-8948-A7D8EBEAB5BE}" type="slidenum">
              <a:rPr lang="tr-TR" smtClean="0"/>
              <a:pPr/>
              <a:t>‹#›</a:t>
            </a:fld>
            <a:endParaRPr lang="tr-TR"/>
          </a:p>
        </p:txBody>
      </p:sp>
    </p:spTree>
    <p:extLst>
      <p:ext uri="{BB962C8B-B14F-4D97-AF65-F5344CB8AC3E}">
        <p14:creationId xmlns:p14="http://schemas.microsoft.com/office/powerpoint/2010/main" val="3102057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79595ED-D2F8-42E7-AA97-1B20F85F575A}" type="datetimeFigureOut">
              <a:rPr lang="tr-TR" smtClean="0"/>
              <a:pPr/>
              <a:t>6.05.2025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D7BAE65-33E8-446C-8948-A7D8EBEAB5BE}" type="slidenum">
              <a:rPr lang="tr-TR" smtClean="0"/>
              <a:pPr/>
              <a:t>‹#›</a:t>
            </a:fld>
            <a:endParaRPr lang="tr-TR"/>
          </a:p>
        </p:txBody>
      </p:sp>
    </p:spTree>
    <p:extLst>
      <p:ext uri="{BB962C8B-B14F-4D97-AF65-F5344CB8AC3E}">
        <p14:creationId xmlns:p14="http://schemas.microsoft.com/office/powerpoint/2010/main" val="3047820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lvl1pPr>
              <a:defRPr>
                <a:solidFill>
                  <a:schemeClr val="accent5">
                    <a:lumMod val="75000"/>
                  </a:schemeClr>
                </a:solidFill>
              </a:defRPr>
            </a:lvl1pPr>
            <a:extLst/>
          </a:lstStyle>
          <a:p>
            <a:r>
              <a:rPr lang="en-US" dirty="0"/>
              <a:t>Click to edit Master title style</a:t>
            </a:r>
          </a:p>
        </p:txBody>
      </p:sp>
      <p:sp>
        <p:nvSpPr>
          <p:cNvPr id="3" name="Date Placeholder 24"/>
          <p:cNvSpPr>
            <a:spLocks noGrp="1"/>
          </p:cNvSpPr>
          <p:nvPr>
            <p:ph type="dt" sz="half" idx="10"/>
          </p:nvPr>
        </p:nvSpPr>
        <p:spPr/>
        <p:txBody>
          <a:bodyPr/>
          <a:lstStyle>
            <a:lvl1pPr>
              <a:defRPr/>
            </a:lvl1pPr>
          </a:lstStyle>
          <a:p>
            <a:pPr>
              <a:defRPr/>
            </a:pPr>
            <a:fld id="{E065900E-DF10-49D5-840B-5408B7AE6BCA}" type="datetimeFigureOut">
              <a:rPr lang="en-US"/>
              <a:pPr>
                <a:defRPr/>
              </a:pPr>
              <a:t>5/6/2025</a:t>
            </a:fld>
            <a:endParaRPr lang="en-US"/>
          </a:p>
        </p:txBody>
      </p:sp>
      <p:sp>
        <p:nvSpPr>
          <p:cNvPr id="4" name="Footer Placeholder 1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2EA616BD-B027-4B22-8340-012B37B2941C}" type="slidenum">
              <a:rPr lang="en-US" altLang="tr-TR"/>
              <a:pPr>
                <a:defRPr/>
              </a:pPr>
              <a:t>‹#›</a:t>
            </a:fld>
            <a:endParaRPr lang="en-US" altLang="tr-TR"/>
          </a:p>
        </p:txBody>
      </p:sp>
    </p:spTree>
    <p:extLst>
      <p:ext uri="{BB962C8B-B14F-4D97-AF65-F5344CB8AC3E}">
        <p14:creationId xmlns:p14="http://schemas.microsoft.com/office/powerpoint/2010/main" val="126682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79595ED-D2F8-42E7-AA97-1B20F85F575A}" type="datetimeFigureOut">
              <a:rPr lang="tr-TR" smtClean="0"/>
              <a:pPr/>
              <a:t>6.05.2025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D7BAE65-33E8-446C-8948-A7D8EBEAB5BE}" type="slidenum">
              <a:rPr lang="tr-TR" smtClean="0"/>
              <a:pPr/>
              <a:t>‹#›</a:t>
            </a:fld>
            <a:endParaRPr lang="tr-TR"/>
          </a:p>
        </p:txBody>
      </p:sp>
    </p:spTree>
    <p:extLst>
      <p:ext uri="{BB962C8B-B14F-4D97-AF65-F5344CB8AC3E}">
        <p14:creationId xmlns:p14="http://schemas.microsoft.com/office/powerpoint/2010/main" val="4268177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879595ED-D2F8-42E7-AA97-1B20F85F575A}" type="datetimeFigureOut">
              <a:rPr lang="tr-TR" smtClean="0"/>
              <a:pPr/>
              <a:t>6.05.2025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D7BAE65-33E8-446C-8948-A7D8EBEAB5BE}" type="slidenum">
              <a:rPr lang="tr-TR" smtClean="0"/>
              <a:pPr/>
              <a:t>‹#›</a:t>
            </a:fld>
            <a:endParaRPr lang="tr-TR"/>
          </a:p>
        </p:txBody>
      </p:sp>
    </p:spTree>
    <p:extLst>
      <p:ext uri="{BB962C8B-B14F-4D97-AF65-F5344CB8AC3E}">
        <p14:creationId xmlns:p14="http://schemas.microsoft.com/office/powerpoint/2010/main" val="1066974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879595ED-D2F8-42E7-AA97-1B20F85F575A}" type="datetimeFigureOut">
              <a:rPr lang="tr-TR" smtClean="0"/>
              <a:pPr/>
              <a:t>6.05.2025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D7BAE65-33E8-446C-8948-A7D8EBEAB5BE}" type="slidenum">
              <a:rPr lang="tr-TR" smtClean="0"/>
              <a:pPr/>
              <a:t>‹#›</a:t>
            </a:fld>
            <a:endParaRPr lang="tr-TR"/>
          </a:p>
        </p:txBody>
      </p:sp>
    </p:spTree>
    <p:extLst>
      <p:ext uri="{BB962C8B-B14F-4D97-AF65-F5344CB8AC3E}">
        <p14:creationId xmlns:p14="http://schemas.microsoft.com/office/powerpoint/2010/main" val="3003678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879595ED-D2F8-42E7-AA97-1B20F85F575A}" type="datetimeFigureOut">
              <a:rPr lang="tr-TR" smtClean="0"/>
              <a:pPr/>
              <a:t>6.05.2025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D7BAE65-33E8-446C-8948-A7D8EBEAB5BE}" type="slidenum">
              <a:rPr lang="tr-TR" smtClean="0"/>
              <a:pPr/>
              <a:t>‹#›</a:t>
            </a:fld>
            <a:endParaRPr lang="tr-TR"/>
          </a:p>
        </p:txBody>
      </p:sp>
    </p:spTree>
    <p:extLst>
      <p:ext uri="{BB962C8B-B14F-4D97-AF65-F5344CB8AC3E}">
        <p14:creationId xmlns:p14="http://schemas.microsoft.com/office/powerpoint/2010/main" val="3096434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879595ED-D2F8-42E7-AA97-1B20F85F575A}" type="datetimeFigureOut">
              <a:rPr lang="tr-TR" smtClean="0"/>
              <a:pPr/>
              <a:t>6.05.2025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D7BAE65-33E8-446C-8948-A7D8EBEAB5BE}" type="slidenum">
              <a:rPr lang="tr-TR" smtClean="0"/>
              <a:pPr/>
              <a:t>‹#›</a:t>
            </a:fld>
            <a:endParaRPr lang="tr-TR"/>
          </a:p>
        </p:txBody>
      </p:sp>
    </p:spTree>
    <p:extLst>
      <p:ext uri="{BB962C8B-B14F-4D97-AF65-F5344CB8AC3E}">
        <p14:creationId xmlns:p14="http://schemas.microsoft.com/office/powerpoint/2010/main" val="303442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595ED-D2F8-42E7-AA97-1B20F85F575A}" type="datetimeFigureOut">
              <a:rPr lang="tr-TR" smtClean="0"/>
              <a:pPr/>
              <a:t>6.05.2025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D7BAE65-33E8-446C-8948-A7D8EBEAB5BE}" type="slidenum">
              <a:rPr lang="tr-TR" smtClean="0"/>
              <a:pPr/>
              <a:t>‹#›</a:t>
            </a:fld>
            <a:endParaRPr lang="tr-TR"/>
          </a:p>
        </p:txBody>
      </p:sp>
    </p:spTree>
    <p:extLst>
      <p:ext uri="{BB962C8B-B14F-4D97-AF65-F5344CB8AC3E}">
        <p14:creationId xmlns:p14="http://schemas.microsoft.com/office/powerpoint/2010/main" val="2083706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879595ED-D2F8-42E7-AA97-1B20F85F575A}" type="datetimeFigureOut">
              <a:rPr lang="tr-TR" smtClean="0"/>
              <a:pPr/>
              <a:t>6.05.2025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D7BAE65-33E8-446C-8948-A7D8EBEAB5BE}" type="slidenum">
              <a:rPr lang="tr-TR" smtClean="0"/>
              <a:pPr/>
              <a:t>‹#›</a:t>
            </a:fld>
            <a:endParaRPr lang="tr-TR"/>
          </a:p>
        </p:txBody>
      </p:sp>
    </p:spTree>
    <p:extLst>
      <p:ext uri="{BB962C8B-B14F-4D97-AF65-F5344CB8AC3E}">
        <p14:creationId xmlns:p14="http://schemas.microsoft.com/office/powerpoint/2010/main" val="3445942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879595ED-D2F8-42E7-AA97-1B20F85F575A}" type="datetimeFigureOut">
              <a:rPr lang="tr-TR" smtClean="0"/>
              <a:pPr/>
              <a:t>6.05.2025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D7BAE65-33E8-446C-8948-A7D8EBEAB5BE}" type="slidenum">
              <a:rPr lang="tr-TR" smtClean="0"/>
              <a:pPr/>
              <a:t>‹#›</a:t>
            </a:fld>
            <a:endParaRPr lang="tr-TR"/>
          </a:p>
        </p:txBody>
      </p:sp>
    </p:spTree>
    <p:extLst>
      <p:ext uri="{BB962C8B-B14F-4D97-AF65-F5344CB8AC3E}">
        <p14:creationId xmlns:p14="http://schemas.microsoft.com/office/powerpoint/2010/main" val="988150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000"/>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595ED-D2F8-42E7-AA97-1B20F85F575A}" type="datetimeFigureOut">
              <a:rPr lang="tr-TR" smtClean="0"/>
              <a:pPr/>
              <a:t>6.05.2025</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BAE65-33E8-446C-8948-A7D8EBEAB5BE}" type="slidenum">
              <a:rPr lang="tr-TR" smtClean="0"/>
              <a:pPr/>
              <a:t>‹#›</a:t>
            </a:fld>
            <a:endParaRPr lang="tr-TR"/>
          </a:p>
        </p:txBody>
      </p:sp>
    </p:spTree>
    <p:extLst>
      <p:ext uri="{BB962C8B-B14F-4D97-AF65-F5344CB8AC3E}">
        <p14:creationId xmlns:p14="http://schemas.microsoft.com/office/powerpoint/2010/main" val="18986091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jpeg"/><Relationship Id="rId7"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png"/><Relationship Id="rId18" Type="http://schemas.openxmlformats.org/officeDocument/2006/relationships/image" Target="../media/image44.jpeg"/><Relationship Id="rId3" Type="http://schemas.openxmlformats.org/officeDocument/2006/relationships/image" Target="../media/image3.jpeg"/><Relationship Id="rId7" Type="http://schemas.openxmlformats.org/officeDocument/2006/relationships/image" Target="../media/image33.jpg"/><Relationship Id="rId12" Type="http://schemas.openxmlformats.org/officeDocument/2006/relationships/image" Target="../media/image38.jpg"/><Relationship Id="rId17" Type="http://schemas.openxmlformats.org/officeDocument/2006/relationships/image" Target="../media/image43.jpg"/><Relationship Id="rId2" Type="http://schemas.openxmlformats.org/officeDocument/2006/relationships/image" Target="../media/image2.png"/><Relationship Id="rId16"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png"/><Relationship Id="rId15" Type="http://schemas.openxmlformats.org/officeDocument/2006/relationships/image" Target="../media/image41.jpg"/><Relationship Id="rId10" Type="http://schemas.openxmlformats.org/officeDocument/2006/relationships/image" Target="../media/image36.jpg"/><Relationship Id="rId19" Type="http://schemas.openxmlformats.org/officeDocument/2006/relationships/image" Target="../media/image45.jpg"/><Relationship Id="rId4" Type="http://schemas.openxmlformats.org/officeDocument/2006/relationships/image" Target="../media/image30.jpg"/><Relationship Id="rId9" Type="http://schemas.openxmlformats.org/officeDocument/2006/relationships/image" Target="../media/image35.jpg"/><Relationship Id="rId1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jpeg"/><Relationship Id="rId7" Type="http://schemas.openxmlformats.org/officeDocument/2006/relationships/image" Target="../media/image4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46.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56.jp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e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mmo.org.tr/muhendismakinaguncel" TargetMode="Externa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1.jpg"/></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sp>
        <p:nvSpPr>
          <p:cNvPr id="7" name="Metin kutusu 6"/>
          <p:cNvSpPr txBox="1"/>
          <p:nvPr/>
        </p:nvSpPr>
        <p:spPr>
          <a:xfrm>
            <a:off x="1041663" y="2999473"/>
            <a:ext cx="9925794" cy="1569660"/>
          </a:xfrm>
          <a:prstGeom prst="rect">
            <a:avLst/>
          </a:prstGeom>
          <a:noFill/>
        </p:spPr>
        <p:txBody>
          <a:bodyPr wrap="none" rtlCol="0">
            <a:spAutoFit/>
          </a:bodyPr>
          <a:lstStyle/>
          <a:p>
            <a:pPr algn="ctr"/>
            <a:r>
              <a:rPr lang="tr-TR" sz="4800" b="1" dirty="0">
                <a:solidFill>
                  <a:schemeClr val="accent1">
                    <a:lumMod val="75000"/>
                  </a:schemeClr>
                </a:solidFill>
                <a:latin typeface="Times New Roman" panose="02020603050405020304" pitchFamily="18" charset="0"/>
                <a:cs typeface="Times New Roman" panose="02020603050405020304" pitchFamily="18" charset="0"/>
              </a:rPr>
              <a:t>MAKİNA MÜHENDİSLERİ ODASI</a:t>
            </a:r>
          </a:p>
          <a:p>
            <a:pPr algn="ctr"/>
            <a:endParaRPr lang="tr-TR" sz="48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8"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9"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Tree>
    <p:extLst>
      <p:ext uri="{BB962C8B-B14F-4D97-AF65-F5344CB8AC3E}">
        <p14:creationId xmlns:p14="http://schemas.microsoft.com/office/powerpoint/2010/main" val="3335987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93040" y="238188"/>
            <a:ext cx="9108489" cy="522259"/>
          </a:xfrm>
          <a:prstGeom prst="rect">
            <a:avLst/>
          </a:prstGeom>
        </p:spPr>
        <p:txBody>
          <a:bodyPr wrap="square">
            <a:spAutoFit/>
          </a:bodyPr>
          <a:lstStyle/>
          <a:p>
            <a:pPr algn="ctr">
              <a:lnSpc>
                <a:spcPct val="107000"/>
              </a:lnSpc>
              <a:spcAft>
                <a:spcPts val="800"/>
              </a:spcAft>
            </a:pPr>
            <a:r>
              <a:rPr lang="tr-TR" sz="2800" dirty="0">
                <a:solidFill>
                  <a:srgbClr val="0070C0"/>
                </a:solidFill>
                <a:effectLst>
                  <a:outerShdw blurRad="63500" dist="38100" dir="5400000" algn="t" rotWithShape="0">
                    <a:prstClr val="black">
                      <a:alpha val="25000"/>
                    </a:prstClr>
                  </a:outerShdw>
                </a:effectLst>
                <a:latin typeface="+mj-lt"/>
                <a:ea typeface="+mj-ea"/>
                <a:cs typeface="+mj-cs"/>
              </a:rPr>
              <a:t>Çalışma Arkadaşlarımız  (Şubat 2025 itibarıyla)</a:t>
            </a:r>
          </a:p>
        </p:txBody>
      </p:sp>
      <p:graphicFrame>
        <p:nvGraphicFramePr>
          <p:cNvPr id="2" name="Tablo 1">
            <a:extLst>
              <a:ext uri="{FF2B5EF4-FFF2-40B4-BE49-F238E27FC236}">
                <a16:creationId xmlns:a16="http://schemas.microsoft.com/office/drawing/2014/main" id="{758A3006-0303-9BAF-214B-7A7DBB3532A0}"/>
              </a:ext>
            </a:extLst>
          </p:cNvPr>
          <p:cNvGraphicFramePr>
            <a:graphicFrameLocks noGrp="1"/>
          </p:cNvGraphicFramePr>
          <p:nvPr>
            <p:extLst>
              <p:ext uri="{D42A27DB-BD31-4B8C-83A1-F6EECF244321}">
                <p14:modId xmlns:p14="http://schemas.microsoft.com/office/powerpoint/2010/main" val="900227448"/>
              </p:ext>
            </p:extLst>
          </p:nvPr>
        </p:nvGraphicFramePr>
        <p:xfrm>
          <a:off x="867747" y="786240"/>
          <a:ext cx="9598156" cy="5726180"/>
        </p:xfrm>
        <a:graphic>
          <a:graphicData uri="http://schemas.openxmlformats.org/drawingml/2006/table">
            <a:tbl>
              <a:tblPr>
                <a:tableStyleId>{5940675A-B579-460E-94D1-54222C63F5DA}</a:tableStyleId>
              </a:tblPr>
              <a:tblGrid>
                <a:gridCol w="5153653">
                  <a:extLst>
                    <a:ext uri="{9D8B030D-6E8A-4147-A177-3AD203B41FA5}">
                      <a16:colId xmlns:a16="http://schemas.microsoft.com/office/drawing/2014/main" val="2311322560"/>
                    </a:ext>
                  </a:extLst>
                </a:gridCol>
                <a:gridCol w="4444503">
                  <a:extLst>
                    <a:ext uri="{9D8B030D-6E8A-4147-A177-3AD203B41FA5}">
                      <a16:colId xmlns:a16="http://schemas.microsoft.com/office/drawing/2014/main" val="1057050174"/>
                    </a:ext>
                  </a:extLst>
                </a:gridCol>
              </a:tblGrid>
              <a:tr h="348490">
                <a:tc>
                  <a:txBody>
                    <a:bodyPr/>
                    <a:lstStyle/>
                    <a:p>
                      <a:pPr algn="ctr" fontAlgn="ctr"/>
                      <a:r>
                        <a:rPr lang="tr-TR" sz="2000" b="1" u="none" strike="noStrike" dirty="0">
                          <a:solidFill>
                            <a:srgbClr val="000000"/>
                          </a:solidFill>
                          <a:effectLst/>
                        </a:rPr>
                        <a:t>Kadro</a:t>
                      </a:r>
                      <a:endParaRPr lang="tr-TR" sz="2000" b="1" i="0" u="none" strike="noStrike" dirty="0">
                        <a:solidFill>
                          <a:srgbClr val="000000"/>
                        </a:solidFill>
                        <a:effectLst/>
                        <a:latin typeface="Calibri" panose="020F0502020204030204" pitchFamily="34" charset="0"/>
                      </a:endParaRPr>
                    </a:p>
                  </a:txBody>
                  <a:tcPr marL="7620" marR="7620" marT="7620" marB="0" anchor="ctr">
                    <a:solidFill>
                      <a:schemeClr val="accent1">
                        <a:lumMod val="60000"/>
                        <a:lumOff val="40000"/>
                      </a:schemeClr>
                    </a:solidFill>
                  </a:tcPr>
                </a:tc>
                <a:tc>
                  <a:txBody>
                    <a:bodyPr/>
                    <a:lstStyle/>
                    <a:p>
                      <a:pPr algn="ctr" fontAlgn="ctr"/>
                      <a:r>
                        <a:rPr lang="tr-TR" sz="2000" b="1" u="none" strike="noStrike" dirty="0">
                          <a:solidFill>
                            <a:srgbClr val="000000"/>
                          </a:solidFill>
                          <a:effectLst/>
                        </a:rPr>
                        <a:t>Sayı</a:t>
                      </a:r>
                      <a:endParaRPr lang="tr-TR" sz="2000" b="1" i="0" u="none" strike="noStrike" dirty="0">
                        <a:solidFill>
                          <a:srgbClr val="000000"/>
                        </a:solidFill>
                        <a:effectLst/>
                        <a:latin typeface="Calibri" panose="020F0502020204030204" pitchFamily="34" charset="0"/>
                      </a:endParaRPr>
                    </a:p>
                  </a:txBody>
                  <a:tcPr marL="7620" marR="7620" marT="7620" marB="0" anchor="ctr">
                    <a:solidFill>
                      <a:schemeClr val="accent1">
                        <a:lumMod val="60000"/>
                        <a:lumOff val="40000"/>
                      </a:schemeClr>
                    </a:solidFill>
                  </a:tcPr>
                </a:tc>
                <a:extLst>
                  <a:ext uri="{0D108BD9-81ED-4DB2-BD59-A6C34878D82A}">
                    <a16:rowId xmlns:a16="http://schemas.microsoft.com/office/drawing/2014/main" val="3037839874"/>
                  </a:ext>
                </a:extLst>
              </a:tr>
              <a:tr h="217887">
                <a:tc>
                  <a:txBody>
                    <a:bodyPr/>
                    <a:lstStyle/>
                    <a:p>
                      <a:pPr algn="ctr" fontAlgn="ctr"/>
                      <a:r>
                        <a:rPr lang="tr-TR" sz="1600" b="0" u="none" strike="noStrike">
                          <a:solidFill>
                            <a:srgbClr val="000000"/>
                          </a:solidFill>
                          <a:effectLst/>
                        </a:rPr>
                        <a:t>Oda Müdürü</a:t>
                      </a:r>
                      <a:endParaRPr lang="tr-TR"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dirty="0">
                          <a:solidFill>
                            <a:srgbClr val="000000"/>
                          </a:solidFill>
                          <a:effectLst/>
                        </a:rPr>
                        <a:t>1</a:t>
                      </a:r>
                      <a:endParaRPr lang="tr-TR"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247625163"/>
                  </a:ext>
                </a:extLst>
              </a:tr>
              <a:tr h="217887">
                <a:tc>
                  <a:txBody>
                    <a:bodyPr/>
                    <a:lstStyle/>
                    <a:p>
                      <a:pPr algn="ctr" fontAlgn="ctr"/>
                      <a:r>
                        <a:rPr lang="tr-TR" sz="1600" b="0" u="none" strike="noStrike">
                          <a:solidFill>
                            <a:srgbClr val="000000"/>
                          </a:solidFill>
                          <a:effectLst/>
                        </a:rPr>
                        <a:t>Şube Müdürü</a:t>
                      </a:r>
                      <a:endParaRPr lang="tr-TR"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a:solidFill>
                            <a:srgbClr val="000000"/>
                          </a:solidFill>
                          <a:effectLst/>
                        </a:rPr>
                        <a:t>14</a:t>
                      </a:r>
                      <a:endParaRPr lang="tr-TR"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113161846"/>
                  </a:ext>
                </a:extLst>
              </a:tr>
              <a:tr h="217887">
                <a:tc>
                  <a:txBody>
                    <a:bodyPr/>
                    <a:lstStyle/>
                    <a:p>
                      <a:pPr algn="ctr" fontAlgn="ctr"/>
                      <a:r>
                        <a:rPr lang="tr-TR" sz="1600" b="0" u="none" strike="noStrike">
                          <a:solidFill>
                            <a:srgbClr val="000000"/>
                          </a:solidFill>
                          <a:effectLst/>
                        </a:rPr>
                        <a:t>Teknik Görevli</a:t>
                      </a:r>
                      <a:endParaRPr lang="tr-TR"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a:solidFill>
                            <a:srgbClr val="000000"/>
                          </a:solidFill>
                          <a:effectLst/>
                        </a:rPr>
                        <a:t>482</a:t>
                      </a:r>
                      <a:endParaRPr lang="tr-TR"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511327337"/>
                  </a:ext>
                </a:extLst>
              </a:tr>
              <a:tr h="217887">
                <a:tc>
                  <a:txBody>
                    <a:bodyPr/>
                    <a:lstStyle/>
                    <a:p>
                      <a:pPr algn="ctr" fontAlgn="ctr"/>
                      <a:r>
                        <a:rPr lang="tr-TR" sz="1600" b="0" u="none" strike="noStrike" dirty="0">
                          <a:solidFill>
                            <a:srgbClr val="000000"/>
                          </a:solidFill>
                          <a:effectLst/>
                        </a:rPr>
                        <a:t>Oda Hukuk Danışmanı</a:t>
                      </a:r>
                      <a:endParaRPr lang="tr-TR"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a:solidFill>
                            <a:srgbClr val="000000"/>
                          </a:solidFill>
                          <a:effectLst/>
                        </a:rPr>
                        <a:t>1</a:t>
                      </a:r>
                      <a:endParaRPr lang="tr-TR"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6560404"/>
                  </a:ext>
                </a:extLst>
              </a:tr>
              <a:tr h="217887">
                <a:tc>
                  <a:txBody>
                    <a:bodyPr/>
                    <a:lstStyle/>
                    <a:p>
                      <a:pPr algn="ctr" fontAlgn="ctr"/>
                      <a:r>
                        <a:rPr lang="tr-TR" sz="1600" b="0" u="none" strike="noStrike">
                          <a:solidFill>
                            <a:srgbClr val="000000"/>
                          </a:solidFill>
                          <a:effectLst/>
                        </a:rPr>
                        <a:t>Oda Danışmanı (Basın)</a:t>
                      </a:r>
                      <a:endParaRPr lang="tr-TR"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a:solidFill>
                            <a:srgbClr val="000000"/>
                          </a:solidFill>
                          <a:effectLst/>
                        </a:rPr>
                        <a:t>2</a:t>
                      </a:r>
                      <a:endParaRPr lang="tr-TR"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867384154"/>
                  </a:ext>
                </a:extLst>
              </a:tr>
              <a:tr h="217887">
                <a:tc>
                  <a:txBody>
                    <a:bodyPr/>
                    <a:lstStyle/>
                    <a:p>
                      <a:pPr algn="ctr" fontAlgn="ctr"/>
                      <a:r>
                        <a:rPr lang="tr-TR" sz="1600" b="0" u="none" strike="noStrike">
                          <a:solidFill>
                            <a:srgbClr val="000000"/>
                          </a:solidFill>
                          <a:effectLst/>
                        </a:rPr>
                        <a:t>Muhasebe ve Mali İşler Şefi</a:t>
                      </a:r>
                      <a:endParaRPr lang="tr-TR"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a:solidFill>
                            <a:srgbClr val="000000"/>
                          </a:solidFill>
                          <a:effectLst/>
                        </a:rPr>
                        <a:t>1</a:t>
                      </a:r>
                      <a:endParaRPr lang="tr-TR"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531534600"/>
                  </a:ext>
                </a:extLst>
              </a:tr>
              <a:tr h="217887">
                <a:tc>
                  <a:txBody>
                    <a:bodyPr/>
                    <a:lstStyle/>
                    <a:p>
                      <a:pPr algn="ctr" fontAlgn="ctr"/>
                      <a:r>
                        <a:rPr lang="tr-TR" sz="1600" b="0" u="none" strike="noStrike">
                          <a:solidFill>
                            <a:srgbClr val="000000"/>
                          </a:solidFill>
                          <a:effectLst/>
                        </a:rPr>
                        <a:t>Muhasebe ve Mali İşler Sorumlusu</a:t>
                      </a:r>
                      <a:endParaRPr lang="tr-TR"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a:solidFill>
                            <a:srgbClr val="000000"/>
                          </a:solidFill>
                          <a:effectLst/>
                        </a:rPr>
                        <a:t>13</a:t>
                      </a:r>
                      <a:endParaRPr lang="tr-TR"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121187689"/>
                  </a:ext>
                </a:extLst>
              </a:tr>
              <a:tr h="217887">
                <a:tc>
                  <a:txBody>
                    <a:bodyPr/>
                    <a:lstStyle/>
                    <a:p>
                      <a:pPr algn="ctr" fontAlgn="ctr"/>
                      <a:r>
                        <a:rPr lang="tr-TR" sz="1600" b="0" u="none" strike="noStrike">
                          <a:solidFill>
                            <a:srgbClr val="000000"/>
                          </a:solidFill>
                          <a:effectLst/>
                        </a:rPr>
                        <a:t>Muhasebe Görevlisi</a:t>
                      </a:r>
                      <a:endParaRPr lang="tr-TR"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dirty="0">
                          <a:solidFill>
                            <a:srgbClr val="000000"/>
                          </a:solidFill>
                          <a:effectLst/>
                        </a:rPr>
                        <a:t>31</a:t>
                      </a:r>
                      <a:endParaRPr lang="tr-TR"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755036642"/>
                  </a:ext>
                </a:extLst>
              </a:tr>
              <a:tr h="217887">
                <a:tc>
                  <a:txBody>
                    <a:bodyPr/>
                    <a:lstStyle/>
                    <a:p>
                      <a:pPr algn="ctr" fontAlgn="ctr"/>
                      <a:r>
                        <a:rPr lang="tr-TR" sz="1600" b="0" u="none" strike="noStrike">
                          <a:solidFill>
                            <a:srgbClr val="000000"/>
                          </a:solidFill>
                          <a:effectLst/>
                        </a:rPr>
                        <a:t>Personel Şefi</a:t>
                      </a:r>
                      <a:endParaRPr lang="tr-TR"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a:solidFill>
                            <a:srgbClr val="000000"/>
                          </a:solidFill>
                          <a:effectLst/>
                        </a:rPr>
                        <a:t>1</a:t>
                      </a:r>
                      <a:endParaRPr lang="tr-TR"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783717044"/>
                  </a:ext>
                </a:extLst>
              </a:tr>
              <a:tr h="217887">
                <a:tc>
                  <a:txBody>
                    <a:bodyPr/>
                    <a:lstStyle/>
                    <a:p>
                      <a:pPr algn="ctr" fontAlgn="ctr"/>
                      <a:r>
                        <a:rPr lang="tr-TR" sz="1600" b="0" u="none" strike="noStrike">
                          <a:solidFill>
                            <a:srgbClr val="000000"/>
                          </a:solidFill>
                          <a:effectLst/>
                        </a:rPr>
                        <a:t>Personel Birimi Görevlisi</a:t>
                      </a:r>
                      <a:endParaRPr lang="tr-TR"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a:solidFill>
                            <a:srgbClr val="000000"/>
                          </a:solidFill>
                          <a:effectLst/>
                        </a:rPr>
                        <a:t>1</a:t>
                      </a:r>
                      <a:endParaRPr lang="tr-TR"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860566137"/>
                  </a:ext>
                </a:extLst>
              </a:tr>
              <a:tr h="217887">
                <a:tc>
                  <a:txBody>
                    <a:bodyPr/>
                    <a:lstStyle/>
                    <a:p>
                      <a:pPr algn="ctr" fontAlgn="ctr"/>
                      <a:r>
                        <a:rPr lang="tr-TR" sz="1600" b="0" u="none" strike="noStrike">
                          <a:solidFill>
                            <a:srgbClr val="000000"/>
                          </a:solidFill>
                          <a:effectLst/>
                        </a:rPr>
                        <a:t>Büro Şefi</a:t>
                      </a:r>
                      <a:endParaRPr lang="tr-TR"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a:solidFill>
                            <a:srgbClr val="000000"/>
                          </a:solidFill>
                          <a:effectLst/>
                        </a:rPr>
                        <a:t>1</a:t>
                      </a:r>
                      <a:endParaRPr lang="tr-TR"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688713701"/>
                  </a:ext>
                </a:extLst>
              </a:tr>
              <a:tr h="217887">
                <a:tc>
                  <a:txBody>
                    <a:bodyPr/>
                    <a:lstStyle/>
                    <a:p>
                      <a:pPr algn="ctr" fontAlgn="ctr"/>
                      <a:r>
                        <a:rPr lang="tr-TR" sz="1600" b="0" u="none" strike="noStrike" dirty="0">
                          <a:solidFill>
                            <a:srgbClr val="000000"/>
                          </a:solidFill>
                          <a:effectLst/>
                        </a:rPr>
                        <a:t>Büro Görevlisi</a:t>
                      </a:r>
                      <a:endParaRPr lang="tr-TR"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dirty="0">
                          <a:solidFill>
                            <a:srgbClr val="000000"/>
                          </a:solidFill>
                          <a:effectLst/>
                        </a:rPr>
                        <a:t>123</a:t>
                      </a:r>
                      <a:endParaRPr lang="tr-TR"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871169364"/>
                  </a:ext>
                </a:extLst>
              </a:tr>
              <a:tr h="217887">
                <a:tc>
                  <a:txBody>
                    <a:bodyPr/>
                    <a:lstStyle/>
                    <a:p>
                      <a:pPr algn="ctr" fontAlgn="ctr"/>
                      <a:r>
                        <a:rPr lang="tr-TR" sz="1600" b="0" u="none" strike="noStrike" dirty="0">
                          <a:solidFill>
                            <a:srgbClr val="000000"/>
                          </a:solidFill>
                          <a:effectLst/>
                        </a:rPr>
                        <a:t>Bilgi İşlem Görevlisi</a:t>
                      </a:r>
                      <a:endParaRPr lang="tr-TR"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a:solidFill>
                            <a:srgbClr val="000000"/>
                          </a:solidFill>
                          <a:effectLst/>
                        </a:rPr>
                        <a:t>3</a:t>
                      </a:r>
                      <a:endParaRPr lang="tr-TR"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026231459"/>
                  </a:ext>
                </a:extLst>
              </a:tr>
              <a:tr h="217887">
                <a:tc>
                  <a:txBody>
                    <a:bodyPr/>
                    <a:lstStyle/>
                    <a:p>
                      <a:pPr algn="ctr" fontAlgn="ctr"/>
                      <a:r>
                        <a:rPr lang="tr-TR" sz="1600" b="0" u="none" strike="noStrike">
                          <a:solidFill>
                            <a:srgbClr val="000000"/>
                          </a:solidFill>
                          <a:effectLst/>
                        </a:rPr>
                        <a:t>Basın Yayın Halkla İlişkiler Görevlisi</a:t>
                      </a:r>
                      <a:endParaRPr lang="tr-TR"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a:solidFill>
                            <a:srgbClr val="000000"/>
                          </a:solidFill>
                          <a:effectLst/>
                        </a:rPr>
                        <a:t>4</a:t>
                      </a:r>
                      <a:endParaRPr lang="tr-TR"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265924762"/>
                  </a:ext>
                </a:extLst>
              </a:tr>
              <a:tr h="217887">
                <a:tc>
                  <a:txBody>
                    <a:bodyPr/>
                    <a:lstStyle/>
                    <a:p>
                      <a:pPr algn="ctr" fontAlgn="ctr"/>
                      <a:r>
                        <a:rPr lang="tr-TR" sz="1600" b="0" u="none" strike="noStrike">
                          <a:solidFill>
                            <a:srgbClr val="000000"/>
                          </a:solidFill>
                          <a:effectLst/>
                        </a:rPr>
                        <a:t>Yayın Büro Görevlisi</a:t>
                      </a:r>
                      <a:endParaRPr lang="tr-TR" sz="16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dirty="0">
                          <a:solidFill>
                            <a:srgbClr val="000000"/>
                          </a:solidFill>
                          <a:effectLst/>
                        </a:rPr>
                        <a:t>5</a:t>
                      </a:r>
                      <a:endParaRPr lang="tr-TR"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871739490"/>
                  </a:ext>
                </a:extLst>
              </a:tr>
              <a:tr h="217887">
                <a:tc>
                  <a:txBody>
                    <a:bodyPr/>
                    <a:lstStyle/>
                    <a:p>
                      <a:pPr algn="ctr" fontAlgn="ctr"/>
                      <a:r>
                        <a:rPr lang="tr-TR" sz="1600" b="0" u="none" strike="noStrike" dirty="0">
                          <a:solidFill>
                            <a:srgbClr val="000000"/>
                          </a:solidFill>
                          <a:effectLst/>
                        </a:rPr>
                        <a:t>Ara Teknik Eleman</a:t>
                      </a:r>
                      <a:endParaRPr lang="tr-TR"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a:solidFill>
                            <a:srgbClr val="000000"/>
                          </a:solidFill>
                          <a:effectLst/>
                        </a:rPr>
                        <a:t>14</a:t>
                      </a:r>
                      <a:endParaRPr lang="tr-TR"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400094671"/>
                  </a:ext>
                </a:extLst>
              </a:tr>
              <a:tr h="217887">
                <a:tc>
                  <a:txBody>
                    <a:bodyPr/>
                    <a:lstStyle/>
                    <a:p>
                      <a:pPr algn="ctr" fontAlgn="ctr"/>
                      <a:r>
                        <a:rPr lang="tr-TR" sz="1600" b="0" u="none" strike="noStrike" dirty="0">
                          <a:solidFill>
                            <a:srgbClr val="000000"/>
                          </a:solidFill>
                          <a:effectLst/>
                        </a:rPr>
                        <a:t>Hizmetli</a:t>
                      </a:r>
                      <a:endParaRPr lang="tr-TR"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dirty="0">
                          <a:solidFill>
                            <a:srgbClr val="000000"/>
                          </a:solidFill>
                          <a:effectLst/>
                        </a:rPr>
                        <a:t>21</a:t>
                      </a:r>
                      <a:endParaRPr lang="tr-TR"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941928650"/>
                  </a:ext>
                </a:extLst>
              </a:tr>
              <a:tr h="217887">
                <a:tc>
                  <a:txBody>
                    <a:bodyPr/>
                    <a:lstStyle/>
                    <a:p>
                      <a:pPr algn="ctr" fontAlgn="ctr"/>
                      <a:r>
                        <a:rPr lang="tr-TR" sz="1600" b="0" u="none" strike="noStrike" dirty="0">
                          <a:solidFill>
                            <a:srgbClr val="000000"/>
                          </a:solidFill>
                          <a:effectLst/>
                        </a:rPr>
                        <a:t>İş Güvenliği Uzmanı</a:t>
                      </a:r>
                      <a:endParaRPr lang="tr-TR"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a:solidFill>
                            <a:srgbClr val="000000"/>
                          </a:solidFill>
                          <a:effectLst/>
                        </a:rPr>
                        <a:t>1</a:t>
                      </a:r>
                      <a:endParaRPr lang="tr-TR"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48277085"/>
                  </a:ext>
                </a:extLst>
              </a:tr>
              <a:tr h="217887">
                <a:tc>
                  <a:txBody>
                    <a:bodyPr/>
                    <a:lstStyle/>
                    <a:p>
                      <a:pPr algn="ctr" fontAlgn="ctr"/>
                      <a:r>
                        <a:rPr lang="tr-TR" sz="1600" b="0" u="none" strike="noStrike" dirty="0">
                          <a:solidFill>
                            <a:srgbClr val="000000"/>
                          </a:solidFill>
                          <a:effectLst/>
                        </a:rPr>
                        <a:t>Şube Hukuk Danışmanı </a:t>
                      </a:r>
                      <a:endParaRPr lang="tr-TR"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dirty="0">
                          <a:solidFill>
                            <a:srgbClr val="000000"/>
                          </a:solidFill>
                          <a:effectLst/>
                        </a:rPr>
                        <a:t>1</a:t>
                      </a:r>
                      <a:endParaRPr lang="tr-TR" sz="16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861544457"/>
                  </a:ext>
                </a:extLst>
              </a:tr>
              <a:tr h="217887">
                <a:tc>
                  <a:txBody>
                    <a:bodyPr/>
                    <a:lstStyle/>
                    <a:p>
                      <a:pPr algn="ctr" fontAlgn="ctr"/>
                      <a:r>
                        <a:rPr lang="tr-TR" sz="1600" b="0" u="none" strike="noStrike" dirty="0">
                          <a:solidFill>
                            <a:srgbClr val="000000"/>
                          </a:solidFill>
                          <a:effectLst/>
                        </a:rPr>
                        <a:t>Yayın Büro Görevlisi </a:t>
                      </a:r>
                      <a:endParaRPr lang="tr-TR" sz="16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tr-TR" sz="1600" b="0" u="none" strike="noStrike">
                          <a:solidFill>
                            <a:srgbClr val="000000"/>
                          </a:solidFill>
                          <a:effectLst/>
                        </a:rPr>
                        <a:t>1</a:t>
                      </a:r>
                      <a:endParaRPr lang="tr-TR" sz="16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762713619"/>
                  </a:ext>
                </a:extLst>
              </a:tr>
              <a:tr h="348490">
                <a:tc>
                  <a:txBody>
                    <a:bodyPr/>
                    <a:lstStyle/>
                    <a:p>
                      <a:pPr marL="0" algn="ctr" defTabSz="914400" rtl="0" eaLnBrk="1" fontAlgn="ctr" latinLnBrk="0" hangingPunct="1"/>
                      <a:r>
                        <a:rPr lang="tr-TR" sz="2000" b="1" u="none" strike="noStrike" kern="1200" dirty="0">
                          <a:solidFill>
                            <a:srgbClr val="000000"/>
                          </a:solidFill>
                          <a:effectLst/>
                          <a:latin typeface="+mn-lt"/>
                          <a:ea typeface="+mn-ea"/>
                          <a:cs typeface="+mn-cs"/>
                        </a:rPr>
                        <a:t>Genel Toplam</a:t>
                      </a:r>
                    </a:p>
                  </a:txBody>
                  <a:tcPr marL="7620" marR="7620" marT="7620" marB="0" anchor="ctr">
                    <a:solidFill>
                      <a:schemeClr val="accent1">
                        <a:lumMod val="60000"/>
                        <a:lumOff val="40000"/>
                      </a:schemeClr>
                    </a:solidFill>
                  </a:tcPr>
                </a:tc>
                <a:tc>
                  <a:txBody>
                    <a:bodyPr/>
                    <a:lstStyle/>
                    <a:p>
                      <a:pPr marL="0" algn="ctr" defTabSz="914400" rtl="0" eaLnBrk="1" fontAlgn="ctr" latinLnBrk="0" hangingPunct="1"/>
                      <a:r>
                        <a:rPr lang="tr-TR" sz="2000" b="1" u="none" strike="noStrike" kern="1200" dirty="0">
                          <a:solidFill>
                            <a:srgbClr val="000000"/>
                          </a:solidFill>
                          <a:effectLst/>
                          <a:latin typeface="+mn-lt"/>
                          <a:ea typeface="+mn-ea"/>
                          <a:cs typeface="+mn-cs"/>
                        </a:rPr>
                        <a:t>721</a:t>
                      </a:r>
                    </a:p>
                  </a:txBody>
                  <a:tcPr marL="7620" marR="7620" marT="7620" marB="0" anchor="ctr">
                    <a:solidFill>
                      <a:schemeClr val="accent1">
                        <a:lumMod val="60000"/>
                        <a:lumOff val="40000"/>
                      </a:schemeClr>
                    </a:solidFill>
                  </a:tcPr>
                </a:tc>
                <a:extLst>
                  <a:ext uri="{0D108BD9-81ED-4DB2-BD59-A6C34878D82A}">
                    <a16:rowId xmlns:a16="http://schemas.microsoft.com/office/drawing/2014/main" val="1025351276"/>
                  </a:ext>
                </a:extLst>
              </a:tr>
            </a:tbl>
          </a:graphicData>
        </a:graphic>
      </p:graphicFrame>
    </p:spTree>
    <p:extLst>
      <p:ext uri="{BB962C8B-B14F-4D97-AF65-F5344CB8AC3E}">
        <p14:creationId xmlns:p14="http://schemas.microsoft.com/office/powerpoint/2010/main" val="1875162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781" y="1376976"/>
            <a:ext cx="11506858" cy="536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10 Resim" descr="file.png"/>
          <p:cNvPicPr>
            <a:picLocks noChangeAspect="1"/>
          </p:cNvPicPr>
          <p:nvPr/>
        </p:nvPicPr>
        <p:blipFill>
          <a:blip r:embed="rId3" cstate="print"/>
          <a:srcRect l="23653" t="54788" r="34297" b="20464"/>
          <a:stretch>
            <a:fillRect/>
          </a:stretch>
        </p:blipFill>
        <p:spPr>
          <a:xfrm>
            <a:off x="0" y="0"/>
            <a:ext cx="12192000" cy="1444752"/>
          </a:xfrm>
          <a:prstGeom prst="rect">
            <a:avLst/>
          </a:prstGeom>
        </p:spPr>
      </p:pic>
      <p:pic>
        <p:nvPicPr>
          <p:cNvPr id="8" name="Picture 3" descr="D:\logommo.jpg"/>
          <p:cNvPicPr>
            <a:picLocks noChangeAspect="1" noChangeArrowheads="1"/>
          </p:cNvPicPr>
          <p:nvPr/>
        </p:nvPicPr>
        <p:blipFill>
          <a:blip r:embed="rId4"/>
          <a:srcRect/>
          <a:stretch>
            <a:fillRect/>
          </a:stretch>
        </p:blipFill>
        <p:spPr bwMode="auto">
          <a:xfrm>
            <a:off x="198781" y="189145"/>
            <a:ext cx="778484" cy="779230"/>
          </a:xfrm>
          <a:prstGeom prst="rect">
            <a:avLst/>
          </a:prstGeom>
          <a:noFill/>
        </p:spPr>
      </p:pic>
      <p:sp>
        <p:nvSpPr>
          <p:cNvPr id="9"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Tree>
    <p:extLst>
      <p:ext uri="{BB962C8B-B14F-4D97-AF65-F5344CB8AC3E}">
        <p14:creationId xmlns:p14="http://schemas.microsoft.com/office/powerpoint/2010/main" val="3215451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077705" y="2013935"/>
            <a:ext cx="11045952" cy="4247317"/>
          </a:xfrm>
          <a:prstGeom prst="rect">
            <a:avLst/>
          </a:prstGeom>
        </p:spPr>
        <p:txBody>
          <a:bodyPr wrap="square" numCol="2">
            <a:spAutoFit/>
          </a:bodyPr>
          <a:lstStyle/>
          <a:p>
            <a:r>
              <a:rPr lang="tr-TR" dirty="0">
                <a:latin typeface="Times New Roman" panose="02020603050405020304" pitchFamily="18" charset="0"/>
                <a:cs typeface="Times New Roman" panose="02020603050405020304" pitchFamily="18" charset="0"/>
              </a:rPr>
              <a:t>⦁    Endüstri Mühendisliği		                                               </a:t>
            </a:r>
          </a:p>
          <a:p>
            <a:r>
              <a:rPr lang="tr-TR" dirty="0">
                <a:latin typeface="Times New Roman" panose="02020603050405020304" pitchFamily="18" charset="0"/>
                <a:cs typeface="Times New Roman" panose="02020603050405020304" pitchFamily="18" charset="0"/>
              </a:rPr>
              <a:t>⦁    Otomobil Mühendisliği ve Teknolojileri </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Otomotiv Mühendisliği </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Raylı Sistemler Mühendisliği</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Sistem Mühendisliği </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Tesisat Tekniği Mühendisliği </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Uçak Mühendisliği </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Uçak ve Uzay Mühendisliği</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Uzay Mühendisliği </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Üretim Tekniği Mühendisliği</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Üretim Sistemleri Mühendisliği</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Üretim Mühendisliği ve Yönetimi </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Endüstri Sistemleri Mühendisliği</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Endüstri ve Sistem Mühendisliği </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Endüstriyel Tasarım Mühendisliği </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Enerji Sistemleri Mühendisliği </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Havacılık ve Uzay Mühendisliği</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Havacılık ve Uzay Bilimleri Mühendisliği</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İmalat Mühendisliği  </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İmalat Sistemleri Mühendisliği</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İşletme Mühendisliği </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Makina Mühendisliği</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Makina Teknik Metot Mühendisliği</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Makina ve İmalat Mühendisliği </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Makina ve Üretim Mühendisliği </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Mekanik Mühendisliği</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Mekatronik</a:t>
            </a:r>
            <a:r>
              <a:rPr lang="tr-TR" dirty="0">
                <a:latin typeface="Times New Roman" panose="02020603050405020304" pitchFamily="18" charset="0"/>
                <a:cs typeface="Times New Roman" panose="02020603050405020304" pitchFamily="18" charset="0"/>
              </a:rPr>
              <a:t> Mühendisliği</a:t>
            </a:r>
            <a:br>
              <a:rPr lang="tr-TR" dirty="0">
                <a:latin typeface="Times New Roman" panose="02020603050405020304" pitchFamily="18"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Mekatronik</a:t>
            </a:r>
            <a:r>
              <a:rPr lang="tr-TR" dirty="0">
                <a:latin typeface="Times New Roman" panose="02020603050405020304" pitchFamily="18" charset="0"/>
                <a:cs typeface="Times New Roman" panose="02020603050405020304" pitchFamily="18" charset="0"/>
              </a:rPr>
              <a:t> Sistemler Mühendisliği</a:t>
            </a:r>
            <a:br>
              <a:rPr lang="tr-TR" dirty="0">
                <a:latin typeface="Times New Roman" panose="02020603050405020304" pitchFamily="18" charset="0"/>
                <a:cs typeface="Times New Roman" panose="02020603050405020304" pitchFamily="18" charset="0"/>
              </a:rPr>
            </a:br>
            <a:endParaRPr lang="tr-TR" dirty="0">
              <a:latin typeface="Times New Roman" panose="02020603050405020304" pitchFamily="18" charset="0"/>
              <a:cs typeface="Times New Roman" panose="02020603050405020304" pitchFamily="18" charset="0"/>
            </a:endParaRPr>
          </a:p>
        </p:txBody>
      </p:sp>
      <p:pic>
        <p:nvPicPr>
          <p:cNvPr id="7"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8"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9"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2" name="Dikdörtgen 1"/>
          <p:cNvSpPr/>
          <p:nvPr/>
        </p:nvSpPr>
        <p:spPr>
          <a:xfrm>
            <a:off x="5328005" y="260711"/>
            <a:ext cx="6863995" cy="461665"/>
          </a:xfrm>
          <a:prstGeom prst="rect">
            <a:avLst/>
          </a:prstGeom>
        </p:spPr>
        <p:txBody>
          <a:bodyPr wrap="none">
            <a:spAutoFit/>
          </a:bodyPr>
          <a:lstStyle/>
          <a:p>
            <a:r>
              <a:rPr lang="tr-TR" altLang="tr-TR" sz="2400" b="1" dirty="0">
                <a:solidFill>
                  <a:schemeClr val="bg1"/>
                </a:solidFill>
                <a:latin typeface="Times New Roman" panose="02020603050405020304" pitchFamily="18" charset="0"/>
                <a:cs typeface="Times New Roman" panose="02020603050405020304" pitchFamily="18" charset="0"/>
              </a:rPr>
              <a:t>MMO’YA ÜYE OLAN LİSANS PROGRAMLARI</a:t>
            </a:r>
            <a:endParaRPr lang="tr-TR"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5129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92889" y="2230394"/>
            <a:ext cx="11420939" cy="2923877"/>
          </a:xfrm>
          <a:prstGeom prst="rect">
            <a:avLst/>
          </a:prstGeom>
        </p:spPr>
        <p:txBody>
          <a:bodyPr wrap="square">
            <a:spAutoFit/>
          </a:bodyPr>
          <a:lstStyle/>
          <a:p>
            <a:pPr eaLnBrk="1" hangingPunct="1">
              <a:defRPr/>
            </a:pPr>
            <a:r>
              <a:rPr lang="tr-TR" sz="2400" b="1" spc="-1" dirty="0">
                <a:solidFill>
                  <a:srgbClr val="FF0000"/>
                </a:solidFill>
                <a:uFill>
                  <a:solidFill>
                    <a:srgbClr val="FFFFFF"/>
                  </a:solidFill>
                </a:uFill>
                <a:ea typeface="DejaVu Sans"/>
              </a:rPr>
              <a:t>ZORUNLULUK</a:t>
            </a:r>
          </a:p>
          <a:p>
            <a:pPr eaLnBrk="1" hangingPunct="1">
              <a:defRPr/>
            </a:pPr>
            <a:endParaRPr lang="tr-TR" sz="1600" spc="-1" dirty="0">
              <a:solidFill>
                <a:srgbClr val="000000"/>
              </a:solidFill>
              <a:uFill>
                <a:solidFill>
                  <a:srgbClr val="FFFFFF"/>
                </a:solidFill>
              </a:uFill>
              <a:ea typeface="DejaVu Sans"/>
            </a:endParaRPr>
          </a:p>
          <a:p>
            <a:pPr algn="just" eaLnBrk="1" hangingPunct="1">
              <a:lnSpc>
                <a:spcPct val="200000"/>
              </a:lnSpc>
              <a:defRPr/>
            </a:pPr>
            <a:r>
              <a:rPr lang="tr-TR" dirty="0">
                <a:latin typeface="Times New Roman" panose="02020603050405020304" pitchFamily="18" charset="0"/>
                <a:cs typeface="Times New Roman" panose="02020603050405020304" pitchFamily="18" charset="0"/>
              </a:rPr>
              <a:t>1954 yılından 1983 yılına kadar nerede çalışıyor olursa olsun mesleğini yürütenler üye olmak zorundaydı. 1983 yılında çıkarılmış olan 66 ve 85 sayılı Kanun Hükmünde Kararname (KHK)’</a:t>
            </a:r>
            <a:r>
              <a:rPr lang="tr-TR" dirty="0" err="1">
                <a:latin typeface="Times New Roman" panose="02020603050405020304" pitchFamily="18" charset="0"/>
                <a:cs typeface="Times New Roman" panose="02020603050405020304" pitchFamily="18" charset="0"/>
              </a:rPr>
              <a:t>lerle</a:t>
            </a:r>
            <a:r>
              <a:rPr lang="tr-TR" dirty="0">
                <a:latin typeface="Times New Roman" panose="02020603050405020304" pitchFamily="18" charset="0"/>
                <a:cs typeface="Times New Roman" panose="02020603050405020304" pitchFamily="18" charset="0"/>
              </a:rPr>
              <a:t> kamuda çalışan mühendislerin üye olması tercihe bırakılmış durumdadır. Askeri personeller ise üye olamamaktadır. Bunların dışındaki mühendislerin tümü mesleki faaliyette bulunuyorsa yasal olarak üye olmaları gerekmektedir .</a:t>
            </a:r>
          </a:p>
        </p:txBody>
      </p:sp>
      <p:pic>
        <p:nvPicPr>
          <p:cNvPr id="7"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8"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9"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Tree>
    <p:extLst>
      <p:ext uri="{BB962C8B-B14F-4D97-AF65-F5344CB8AC3E}">
        <p14:creationId xmlns:p14="http://schemas.microsoft.com/office/powerpoint/2010/main" val="2648968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454895" y="2717223"/>
            <a:ext cx="11282209" cy="3323987"/>
          </a:xfrm>
          <a:prstGeom prst="rect">
            <a:avLst/>
          </a:prstGeom>
        </p:spPr>
        <p:txBody>
          <a:bodyPr wrap="square">
            <a:spAutoFit/>
          </a:bodyPr>
          <a:lstStyle/>
          <a:p>
            <a:pPr eaLnBrk="1" hangingPunct="1">
              <a:defRPr/>
            </a:pPr>
            <a:endParaRPr lang="tr-TR" b="1" dirty="0">
              <a:solidFill>
                <a:srgbClr val="FF0000"/>
              </a:solidFill>
              <a:cs typeface="Arial" charset="0"/>
            </a:endParaRPr>
          </a:p>
          <a:p>
            <a:pPr algn="just" eaLnBrk="1" hangingPunct="1">
              <a:lnSpc>
                <a:spcPct val="200000"/>
              </a:lnSpc>
              <a:defRPr/>
            </a:pPr>
            <a:r>
              <a:rPr lang="tr-TR" sz="2400" dirty="0">
                <a:latin typeface="Times New Roman" panose="02020603050405020304" pitchFamily="18" charset="0"/>
                <a:cs typeface="Times New Roman" panose="02020603050405020304" pitchFamily="18" charset="0"/>
              </a:rPr>
              <a:t>Hayır .</a:t>
            </a:r>
          </a:p>
          <a:p>
            <a:pPr algn="just" eaLnBrk="1" hangingPunct="1">
              <a:lnSpc>
                <a:spcPct val="200000"/>
              </a:lnSpc>
              <a:defRPr/>
            </a:pPr>
            <a:r>
              <a:rPr lang="tr-TR" sz="2400" dirty="0">
                <a:latin typeface="Times New Roman" panose="02020603050405020304" pitchFamily="18" charset="0"/>
                <a:cs typeface="Times New Roman" panose="02020603050405020304" pitchFamily="18" charset="0"/>
              </a:rPr>
              <a:t>MMO, kamu kurumu niteliğinden bir meslek kuruluşudur. Genel bütçeden pay almamaktadır. Gelirleri üye aidatları, belge gelirleri, eğitim gelirleri, yayın gelirleri, denetim bedelleri, bilirkişilik hizmetleri, teknik hizmet gelirlerinden  oluşmaktadır .</a:t>
            </a:r>
          </a:p>
        </p:txBody>
      </p:sp>
      <p:sp>
        <p:nvSpPr>
          <p:cNvPr id="2" name="Dikdörtgen 1"/>
          <p:cNvSpPr/>
          <p:nvPr/>
        </p:nvSpPr>
        <p:spPr>
          <a:xfrm>
            <a:off x="498763" y="2056658"/>
            <a:ext cx="9154392" cy="461665"/>
          </a:xfrm>
          <a:prstGeom prst="rect">
            <a:avLst/>
          </a:prstGeom>
        </p:spPr>
        <p:txBody>
          <a:bodyPr wrap="square">
            <a:spAutoFit/>
          </a:bodyPr>
          <a:lstStyle/>
          <a:p>
            <a:pPr>
              <a:defRPr/>
            </a:pPr>
            <a:r>
              <a:rPr lang="tr-TR" sz="2400" b="1" spc="-1" dirty="0">
                <a:solidFill>
                  <a:srgbClr val="FF0000"/>
                </a:solidFill>
                <a:uFill>
                  <a:solidFill>
                    <a:srgbClr val="FFFFFF"/>
                  </a:solidFill>
                </a:uFill>
                <a:ea typeface="DejaVu Sans"/>
              </a:rPr>
              <a:t>MMO SÜRDÜRDÜĞÜ ÇALIŞMALAR İÇİN  DEVLETTEN YARDIM ALIR MI?</a:t>
            </a:r>
          </a:p>
        </p:txBody>
      </p:sp>
      <p:pic>
        <p:nvPicPr>
          <p:cNvPr id="7"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9"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0"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Tree>
    <p:extLst>
      <p:ext uri="{BB962C8B-B14F-4D97-AF65-F5344CB8AC3E}">
        <p14:creationId xmlns:p14="http://schemas.microsoft.com/office/powerpoint/2010/main" val="1275579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9"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0"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11" name="Başlık 1"/>
          <p:cNvSpPr txBox="1">
            <a:spLocks/>
          </p:cNvSpPr>
          <p:nvPr/>
        </p:nvSpPr>
        <p:spPr>
          <a:xfrm>
            <a:off x="6583591" y="3040593"/>
            <a:ext cx="5221313" cy="19268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tr-TR" sz="4400" u="sng" dirty="0">
                <a:solidFill>
                  <a:schemeClr val="accent1">
                    <a:lumMod val="75000"/>
                  </a:schemeClr>
                </a:solidFill>
                <a:latin typeface="Times New Roman" panose="02020603050405020304" pitchFamily="18" charset="0"/>
                <a:ea typeface="+mn-ea"/>
                <a:cs typeface="Times New Roman" panose="02020603050405020304" pitchFamily="18" charset="0"/>
              </a:rPr>
              <a:t>EĞİTİM </a:t>
            </a:r>
            <a:br>
              <a:rPr lang="tr-TR" sz="4400" u="sng" dirty="0">
                <a:solidFill>
                  <a:schemeClr val="accent1">
                    <a:lumMod val="75000"/>
                  </a:schemeClr>
                </a:solidFill>
                <a:latin typeface="Times New Roman" panose="02020603050405020304" pitchFamily="18" charset="0"/>
                <a:ea typeface="+mn-ea"/>
                <a:cs typeface="Times New Roman" panose="02020603050405020304" pitchFamily="18" charset="0"/>
              </a:rPr>
            </a:br>
            <a:r>
              <a:rPr lang="tr-TR" sz="4400" u="sng" dirty="0">
                <a:solidFill>
                  <a:schemeClr val="accent1">
                    <a:lumMod val="75000"/>
                  </a:schemeClr>
                </a:solidFill>
                <a:latin typeface="Times New Roman" panose="02020603050405020304" pitchFamily="18" charset="0"/>
                <a:ea typeface="+mn-ea"/>
                <a:cs typeface="Times New Roman" panose="02020603050405020304" pitchFamily="18" charset="0"/>
              </a:rPr>
              <a:t>VE </a:t>
            </a:r>
            <a:br>
              <a:rPr lang="tr-TR" sz="4400" u="sng" dirty="0">
                <a:solidFill>
                  <a:schemeClr val="accent1">
                    <a:lumMod val="75000"/>
                  </a:schemeClr>
                </a:solidFill>
                <a:latin typeface="Times New Roman" panose="02020603050405020304" pitchFamily="18" charset="0"/>
                <a:ea typeface="+mn-ea"/>
                <a:cs typeface="Times New Roman" panose="02020603050405020304" pitchFamily="18" charset="0"/>
              </a:rPr>
            </a:br>
            <a:r>
              <a:rPr lang="tr-TR" sz="4400" u="sng" dirty="0">
                <a:solidFill>
                  <a:schemeClr val="accent1">
                    <a:lumMod val="75000"/>
                  </a:schemeClr>
                </a:solidFill>
                <a:latin typeface="Times New Roman" panose="02020603050405020304" pitchFamily="18" charset="0"/>
                <a:ea typeface="+mn-ea"/>
                <a:cs typeface="Times New Roman" panose="02020603050405020304" pitchFamily="18" charset="0"/>
              </a:rPr>
              <a:t>BELGELENDİRME</a:t>
            </a:r>
          </a:p>
        </p:txBody>
      </p:sp>
      <p:pic>
        <p:nvPicPr>
          <p:cNvPr id="12" name="İçerik Yer Tutucusu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911" y="1444752"/>
            <a:ext cx="1140029" cy="15958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Resim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0173" y="1444754"/>
            <a:ext cx="1063229" cy="15958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Resi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5437" y="1444754"/>
            <a:ext cx="1063229" cy="15958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Resi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1443" y="3436383"/>
            <a:ext cx="1062231" cy="15958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Resim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781" y="5085953"/>
            <a:ext cx="1170283" cy="15958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7" name="Resim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7706" y="5032223"/>
            <a:ext cx="1092465" cy="15958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8" name="Resim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75386" y="3410443"/>
            <a:ext cx="1091156" cy="15958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17840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2"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3"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14" name="Başlık 1"/>
          <p:cNvSpPr>
            <a:spLocks noGrp="1"/>
          </p:cNvSpPr>
          <p:nvPr>
            <p:ph type="title"/>
          </p:nvPr>
        </p:nvSpPr>
        <p:spPr>
          <a:xfrm>
            <a:off x="603068" y="1187831"/>
            <a:ext cx="10515600" cy="1325563"/>
          </a:xfrm>
        </p:spPr>
        <p:txBody>
          <a:bodyPr rtlCol="0">
            <a:normAutofit/>
          </a:bodyPr>
          <a:lstStyle/>
          <a:p>
            <a:pPr algn="ctr">
              <a:lnSpc>
                <a:spcPct val="107000"/>
              </a:lnSpc>
              <a:spcAft>
                <a:spcPts val="800"/>
              </a:spcAft>
            </a:pPr>
            <a:r>
              <a:rPr lang="tr-TR" sz="4000" u="sng" dirty="0">
                <a:solidFill>
                  <a:schemeClr val="accent1">
                    <a:lumMod val="75000"/>
                  </a:schemeClr>
                </a:solidFill>
                <a:latin typeface="Times New Roman" panose="02020603050405020304" pitchFamily="18" charset="0"/>
                <a:ea typeface="+mn-ea"/>
                <a:cs typeface="Times New Roman" panose="02020603050405020304" pitchFamily="18" charset="0"/>
              </a:rPr>
              <a:t>Eğitimlerimiz</a:t>
            </a:r>
          </a:p>
        </p:txBody>
      </p:sp>
      <p:sp>
        <p:nvSpPr>
          <p:cNvPr id="15" name="İçerik Yer Tutucusu 2"/>
          <p:cNvSpPr>
            <a:spLocks noGrp="1"/>
          </p:cNvSpPr>
          <p:nvPr>
            <p:ph idx="1"/>
          </p:nvPr>
        </p:nvSpPr>
        <p:spPr>
          <a:xfrm>
            <a:off x="618307" y="2274499"/>
            <a:ext cx="5556070" cy="3483076"/>
          </a:xfrm>
        </p:spPr>
        <p:txBody>
          <a:bodyPr rtlCol="0">
            <a:noAutofit/>
          </a:bodyPr>
          <a:lstStyle/>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Mekanik Tesisat Hizmetleri Mühendis Yetkilendirme Eğitimleri</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Doğalgaz Mühendis Yetkilendirme Eğitimleri </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Akışkan Gücü Mühendis Yetkilendirme Eğitimleri</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Asansör Mühendis Yetkilendirme Eğitimleri</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Araç Projelendirme Eğitimleri</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Bilirkişilik Eğitimleri</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Enerji Eğitimleri</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Kaynak ve Tahribatsız Muayene Eğitimleri</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Periyodik Kontrol Eğitimleri</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Planlama ve Yatırım Hizmetleri Mühendis Yetkilendirme Eğitimleri</a:t>
            </a:r>
          </a:p>
          <a:p>
            <a:pPr>
              <a:buFont typeface="Wingdings" panose="05000000000000000000" pitchFamily="2" charset="2"/>
              <a:buChar char="Ø"/>
              <a:defRPr/>
            </a:pPr>
            <a:endPar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0" indent="0">
              <a:buNone/>
              <a:defRPr/>
            </a:pPr>
            <a:endPar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İçerik Yer Tutucusu 2"/>
          <p:cNvSpPr txBox="1">
            <a:spLocks/>
          </p:cNvSpPr>
          <p:nvPr/>
        </p:nvSpPr>
        <p:spPr>
          <a:xfrm>
            <a:off x="6932021" y="2053045"/>
            <a:ext cx="5259979" cy="4011386"/>
          </a:xfrm>
          <a:prstGeom prst="rect">
            <a:avLst/>
          </a:prstGeom>
        </p:spPr>
        <p:txBody>
          <a:bodyPr vert="horz" lIns="91440" tIns="45720" rIns="91440" bIns="4572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a:buFont typeface="Wingdings" panose="05000000000000000000" pitchFamily="2" charset="2"/>
              <a:buChar char="Ø"/>
              <a:defRPr/>
            </a:pPr>
            <a:endParaRPr lang="tr-TR" sz="1400" dirty="0">
              <a:solidFill>
                <a:srgbClr val="000000"/>
              </a:solidFill>
              <a:latin typeface="Calibri" panose="020F0502020204030204" pitchFamily="34" charset="0"/>
              <a:ea typeface="Calibri" panose="020F0502020204030204" pitchFamily="34" charset="0"/>
              <a:cs typeface="Humanst521 BT"/>
            </a:endParaRP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LPG Sorumlu Müdür Eğitimleri</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İşletme Yönetimi Eğitimleri</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Yönetim Sistemleri Standartları Eğitimleri</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Bilgisayar Kursları</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Geometrik Boyutlandırma ve </a:t>
            </a:r>
            <a:r>
              <a:rPr lang="tr-TR"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Toleranslandırma</a:t>
            </a:r>
            <a:endPar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Şantiye Şefliği</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Bakım Mühendisi</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İmalat Mühendisi Destek Eğitim Programı</a:t>
            </a:r>
          </a:p>
          <a:p>
            <a:pPr>
              <a:buFont typeface="Wingdings" panose="05000000000000000000" pitchFamily="2" charset="2"/>
              <a:buChar char="Ø"/>
              <a:defRPr/>
            </a:pPr>
            <a:r>
              <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Tasarım Mühendisi Destek Eğitim Programı</a:t>
            </a:r>
          </a:p>
          <a:p>
            <a:pPr marL="0" indent="0">
              <a:buFont typeface="Arial" panose="020B0604020202020204" pitchFamily="34" charset="0"/>
              <a:buNone/>
              <a:defRPr/>
            </a:pPr>
            <a:endParaRPr lang="tr-TR" sz="1400" dirty="0">
              <a:solidFill>
                <a:srgbClr val="000000"/>
              </a:solidFill>
              <a:latin typeface="Calibri" panose="020F0502020204030204" pitchFamily="34" charset="0"/>
              <a:ea typeface="Calibri" panose="020F0502020204030204" pitchFamily="34" charset="0"/>
              <a:cs typeface="Humanst521 BT"/>
            </a:endParaRPr>
          </a:p>
          <a:p>
            <a:pPr marL="0" indent="0">
              <a:buFont typeface="Arial" panose="020B0604020202020204" pitchFamily="34" charset="0"/>
              <a:buNone/>
              <a:defRPr/>
            </a:pPr>
            <a:endParaRPr lang="tr-TR" sz="1400" dirty="0">
              <a:solidFill>
                <a:srgbClr val="000000"/>
              </a:solidFill>
              <a:latin typeface="Calibri" panose="020F0502020204030204" pitchFamily="34" charset="0"/>
              <a:ea typeface="Calibri" panose="020F0502020204030204" pitchFamily="34" charset="0"/>
              <a:cs typeface="Humanst521 BT"/>
            </a:endParaRPr>
          </a:p>
        </p:txBody>
      </p:sp>
      <p:sp>
        <p:nvSpPr>
          <p:cNvPr id="17" name="Dikdörtgen 16"/>
          <p:cNvSpPr/>
          <p:nvPr/>
        </p:nvSpPr>
        <p:spPr>
          <a:xfrm>
            <a:off x="2304404" y="5957175"/>
            <a:ext cx="6541214" cy="523220"/>
          </a:xfrm>
          <a:prstGeom prst="rect">
            <a:avLst/>
          </a:prstGeom>
        </p:spPr>
        <p:txBody>
          <a:bodyPr wrap="none">
            <a:spAutoFit/>
          </a:bodyPr>
          <a:lstStyle/>
          <a:p>
            <a:pPr>
              <a:defRPr/>
            </a:pPr>
            <a:r>
              <a:rPr lang="tr-T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Üst başlıklarını içeren toplam </a:t>
            </a:r>
            <a:r>
              <a:rPr lang="tr-TR" sz="2800" b="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99</a:t>
            </a:r>
            <a:r>
              <a:rPr lang="tr-T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eğitimimiz vardır.</a:t>
            </a:r>
          </a:p>
        </p:txBody>
      </p:sp>
    </p:spTree>
    <p:extLst>
      <p:ext uri="{BB962C8B-B14F-4D97-AF65-F5344CB8AC3E}">
        <p14:creationId xmlns:p14="http://schemas.microsoft.com/office/powerpoint/2010/main" val="945378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5822605" y="818685"/>
            <a:ext cx="4703392" cy="624357"/>
          </a:xfrm>
        </p:spPr>
        <p:txBody>
          <a:bodyPr rtlCol="0">
            <a:normAutofit/>
          </a:bodyPr>
          <a:lstStyle/>
          <a:p>
            <a:pPr algn="ctr"/>
            <a:r>
              <a:rPr lang="tr-TR" sz="2800" u="sng" dirty="0">
                <a:solidFill>
                  <a:schemeClr val="accent1"/>
                </a:solidFill>
                <a:latin typeface="Times New Roman" panose="02020603050405020304" pitchFamily="18" charset="0"/>
                <a:cs typeface="Times New Roman" panose="02020603050405020304" pitchFamily="18" charset="0"/>
              </a:rPr>
              <a:t>Webinar / Çevrimiçi Eğitimler</a:t>
            </a:r>
          </a:p>
        </p:txBody>
      </p:sp>
      <p:sp>
        <p:nvSpPr>
          <p:cNvPr id="6" name="İçerik Yer Tutucusu 2"/>
          <p:cNvSpPr txBox="1">
            <a:spLocks/>
          </p:cNvSpPr>
          <p:nvPr/>
        </p:nvSpPr>
        <p:spPr>
          <a:xfrm>
            <a:off x="4123945" y="1534445"/>
            <a:ext cx="7446700" cy="1436798"/>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tr-T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Odamız tarafından, üyelerimizin bilgi birikimlerine katkı sağlamak ve dayanışma göstermek amacıyla 25 Mart 2020’den itibaren </a:t>
            </a:r>
            <a:r>
              <a:rPr lang="tr-TR"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webinar</a:t>
            </a:r>
            <a:r>
              <a:rPr lang="tr-T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çevrimiçi eğitimler düzenlenmeye devam etmektedir.</a:t>
            </a:r>
          </a:p>
          <a:p>
            <a:pPr marL="0" indent="0" algn="just">
              <a:lnSpc>
                <a:spcPct val="100000"/>
              </a:lnSpc>
              <a:buFont typeface="Arial" panose="020B0604020202020204" pitchFamily="34" charset="0"/>
              <a:buNone/>
            </a:pPr>
            <a:r>
              <a:rPr lang="tr-TR"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Eylül 2020 – 1 Şubat 2025</a:t>
            </a:r>
            <a:r>
              <a:rPr lang="tr-T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tarihleri arasında </a:t>
            </a:r>
            <a:r>
              <a:rPr lang="tr-TR"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1.200 </a:t>
            </a:r>
            <a:r>
              <a:rPr lang="tr-T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webinar/çevrimiçi eğitimler gerçekleştirilmiş olup,</a:t>
            </a:r>
            <a:r>
              <a:rPr lang="tr-TR" sz="1600" b="1" dirty="0">
                <a:solidFill>
                  <a:srgbClr val="000000"/>
                </a:solidFill>
                <a:latin typeface="Times New Roman" panose="02020603050405020304" pitchFamily="18" charset="0"/>
                <a:cs typeface="Times New Roman" panose="02020603050405020304" pitchFamily="18" charset="0"/>
              </a:rPr>
              <a:t> 34.682 </a:t>
            </a:r>
            <a:r>
              <a:rPr lang="tr-T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kişi katılım sağlamıştır.</a:t>
            </a:r>
          </a:p>
          <a:p>
            <a:pPr marL="0" indent="0">
              <a:lnSpc>
                <a:spcPct val="100000"/>
              </a:lnSpc>
              <a:buFont typeface="Arial" panose="020B0604020202020204" pitchFamily="34" charset="0"/>
              <a:buNone/>
              <a:defRPr/>
            </a:pPr>
            <a:endParaRPr lang="tr-TR" sz="1400" dirty="0">
              <a:solidFill>
                <a:srgbClr val="000000"/>
              </a:solidFill>
              <a:latin typeface="Calibri" panose="020F0502020204030204" pitchFamily="34" charset="0"/>
              <a:ea typeface="Calibri" panose="020F0502020204030204" pitchFamily="34" charset="0"/>
              <a:cs typeface="Humanst521 BT"/>
            </a:endParaRPr>
          </a:p>
        </p:txBody>
      </p:sp>
      <p:sp>
        <p:nvSpPr>
          <p:cNvPr id="7" name="İçerik Yer Tutucusu 2"/>
          <p:cNvSpPr txBox="1">
            <a:spLocks/>
          </p:cNvSpPr>
          <p:nvPr/>
        </p:nvSpPr>
        <p:spPr>
          <a:xfrm>
            <a:off x="4123944" y="3880322"/>
            <a:ext cx="7533785" cy="1657023"/>
          </a:xfrm>
          <a:prstGeom prst="rect">
            <a:avLst/>
          </a:prstGeom>
        </p:spPr>
        <p:txBody>
          <a:bodyPr vert="horz" lIns="91440" tIns="45720" rIns="91440" bIns="4572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just">
              <a:lnSpc>
                <a:spcPct val="100000"/>
              </a:lnSpc>
              <a:buNone/>
            </a:pPr>
            <a:r>
              <a:rPr lang="tr-T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Meslektaşlarımızın meslek alanlarıyla ilgili yaptıkları denetimlerde yetkin hale gelmeleri ve mevzuat değişikliklerinden haberdar olmaları amacıyla düzenlediğimiz mühendis yetkilendirme kurslarımız, </a:t>
            </a:r>
            <a:r>
              <a:rPr lang="tr-TR"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pandemi</a:t>
            </a:r>
            <a:r>
              <a:rPr lang="tr-T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süreci nedeniyle çevrim içi olarak gerçekleştirilmeye başlanmış ve günümüzde de çevrim içi olarak devam etmektedir.</a:t>
            </a:r>
          </a:p>
          <a:p>
            <a:pPr marL="0" indent="0" algn="just">
              <a:lnSpc>
                <a:spcPct val="100000"/>
              </a:lnSpc>
              <a:buNone/>
            </a:pPr>
            <a:r>
              <a:rPr lang="tr-TR" sz="16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1 Eylül 2020 – 1 Şubat 2025 </a:t>
            </a:r>
            <a:r>
              <a:rPr lang="tr-TR" sz="16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tarihleri arasında </a:t>
            </a:r>
            <a:r>
              <a:rPr lang="tr-TR" sz="16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2.018</a:t>
            </a:r>
            <a:r>
              <a:rPr lang="tr-TR" sz="16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Mühendis Yetkilendirme Eğitimleri gerçekleştirilmiş olup, bu eğitimlerin </a:t>
            </a:r>
            <a:r>
              <a:rPr lang="tr-TR" sz="16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1650’si </a:t>
            </a:r>
            <a:r>
              <a:rPr lang="tr-TR" sz="16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çevrim içi olarak düzenlenmiştir.</a:t>
            </a:r>
          </a:p>
          <a:p>
            <a:pPr marL="0" indent="0">
              <a:lnSpc>
                <a:spcPct val="100000"/>
              </a:lnSpc>
              <a:buFont typeface="Arial" panose="020B0604020202020204" pitchFamily="34" charset="0"/>
              <a:buNone/>
              <a:defRPr/>
            </a:pPr>
            <a:endPar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Başlık 1"/>
          <p:cNvSpPr txBox="1">
            <a:spLocks/>
          </p:cNvSpPr>
          <p:nvPr/>
        </p:nvSpPr>
        <p:spPr>
          <a:xfrm>
            <a:off x="4963287" y="2954672"/>
            <a:ext cx="6800850" cy="816287"/>
          </a:xfrm>
          <a:prstGeom prst="rect">
            <a:avLst/>
          </a:prstGeom>
        </p:spPr>
        <p:txBody>
          <a:bodyPr vert="horz" lIns="91440" tIns="45720" rIns="91440" bIns="45720" rtlCol="0" anchor="b">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algn="ctr">
              <a:lnSpc>
                <a:spcPct val="110000"/>
              </a:lnSpc>
            </a:pPr>
            <a:r>
              <a:rPr lang="tr-TR" sz="2800" u="sng" dirty="0">
                <a:solidFill>
                  <a:schemeClr val="accent1"/>
                </a:solidFill>
                <a:latin typeface="Times New Roman" panose="02020603050405020304" pitchFamily="18" charset="0"/>
                <a:cs typeface="Times New Roman" panose="02020603050405020304" pitchFamily="18" charset="0"/>
              </a:rPr>
              <a:t>Çevrimiçi Mühendis Yetkilendirme Eğitimleri</a:t>
            </a:r>
          </a:p>
        </p:txBody>
      </p:sp>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77" y="1025894"/>
            <a:ext cx="3405466" cy="44357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82331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2"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3"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14" name="Başlık 1"/>
          <p:cNvSpPr>
            <a:spLocks noGrp="1"/>
          </p:cNvSpPr>
          <p:nvPr>
            <p:ph type="title"/>
          </p:nvPr>
        </p:nvSpPr>
        <p:spPr>
          <a:xfrm>
            <a:off x="588023" y="1744583"/>
            <a:ext cx="11228831" cy="366792"/>
          </a:xfrm>
        </p:spPr>
        <p:txBody>
          <a:bodyPr rtlCol="0">
            <a:noAutofit/>
          </a:bodyPr>
          <a:lstStyle/>
          <a:p>
            <a:r>
              <a:rPr lang="tr-TR" sz="2400" u="sng" dirty="0">
                <a:solidFill>
                  <a:schemeClr val="accent1"/>
                </a:solidFill>
                <a:latin typeface="Times New Roman" panose="02020603050405020304" pitchFamily="18" charset="0"/>
                <a:cs typeface="Times New Roman" panose="02020603050405020304" pitchFamily="18" charset="0"/>
              </a:rPr>
              <a:t>KURULUŞUNDAN BUGÜNE DÜZENLENEN EĞİTİM VE KATILIMCI SAYILARI</a:t>
            </a:r>
          </a:p>
        </p:txBody>
      </p:sp>
      <p:graphicFrame>
        <p:nvGraphicFramePr>
          <p:cNvPr id="4" name="Diyagram 3"/>
          <p:cNvGraphicFramePr/>
          <p:nvPr>
            <p:extLst>
              <p:ext uri="{D42A27DB-BD31-4B8C-83A1-F6EECF244321}">
                <p14:modId xmlns:p14="http://schemas.microsoft.com/office/powerpoint/2010/main" val="374158825"/>
              </p:ext>
            </p:extLst>
          </p:nvPr>
        </p:nvGraphicFramePr>
        <p:xfrm>
          <a:off x="2544064" y="2587752"/>
          <a:ext cx="6380480" cy="3459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65148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2"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3"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7" name="Başlık 1"/>
          <p:cNvSpPr>
            <a:spLocks noGrp="1"/>
          </p:cNvSpPr>
          <p:nvPr>
            <p:ph type="title"/>
          </p:nvPr>
        </p:nvSpPr>
        <p:spPr>
          <a:xfrm>
            <a:off x="2897873" y="1376976"/>
            <a:ext cx="5916044" cy="651785"/>
          </a:xfrm>
        </p:spPr>
        <p:txBody>
          <a:bodyPr rtlCol="0">
            <a:normAutofit/>
          </a:bodyPr>
          <a:lstStyle/>
          <a:p>
            <a:pPr algn="ctr" rtl="0"/>
            <a:r>
              <a:rPr lang="tr-TR" sz="3200" u="sng" dirty="0">
                <a:solidFill>
                  <a:schemeClr val="accent1"/>
                </a:solidFill>
                <a:latin typeface="Times New Roman" panose="02020603050405020304" pitchFamily="18" charset="0"/>
                <a:cs typeface="Times New Roman" panose="02020603050405020304" pitchFamily="18" charset="0"/>
              </a:rPr>
              <a:t>ÖĞRENME MERKEZİ</a:t>
            </a:r>
          </a:p>
        </p:txBody>
      </p:sp>
      <p:pic>
        <p:nvPicPr>
          <p:cNvPr id="8" name="Picture 2" descr="https://lh5.googleusercontent.com/YoOYjdFqSrFW5HaBC2ipZsDjYpNy1SwX2T9ueDz9Dto-ZzqTMw1g9rSJvDZ2WRJvTaKNCuaRXMyHonQriO28igCwA9w85zRTnlBeF6iNTpKmVl7P5DMd0CtmwV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6691" y="2038252"/>
            <a:ext cx="3535586" cy="19213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İçerik Yer Tutucusu 7">
            <a:extLst>
              <a:ext uri="{FF2B5EF4-FFF2-40B4-BE49-F238E27FC236}">
                <a16:creationId xmlns:a16="http://schemas.microsoft.com/office/drawing/2014/main" id="{E0DF9479-E03F-2552-D5FB-989D4AA42C8C}"/>
              </a:ext>
            </a:extLst>
          </p:cNvPr>
          <p:cNvSpPr>
            <a:spLocks noGrp="1"/>
          </p:cNvSpPr>
          <p:nvPr>
            <p:ph sz="half" idx="1"/>
          </p:nvPr>
        </p:nvSpPr>
        <p:spPr>
          <a:xfrm>
            <a:off x="7893283" y="4375139"/>
            <a:ext cx="4298717" cy="2143125"/>
          </a:xfrm>
        </p:spPr>
        <p:txBody>
          <a:bodyPr>
            <a:normAutofit/>
          </a:bodyPr>
          <a:lstStyle/>
          <a:p>
            <a:pPr>
              <a:buFont typeface="Wingdings" panose="05000000000000000000" pitchFamily="2" charset="2"/>
              <a:buChar char="ü"/>
            </a:pPr>
            <a:r>
              <a:rPr lang="tr-TR" sz="1600" dirty="0">
                <a:latin typeface="Times New Roman" panose="02020603050405020304" pitchFamily="18" charset="0"/>
                <a:cs typeface="Times New Roman" panose="02020603050405020304" pitchFamily="18" charset="0"/>
              </a:rPr>
              <a:t>Makina Öğrenme Merkezi’nde günümüz itibariyle 36 eğitim kategorisinde 200’ den fazla uzman eğitmen, 300’den fazla eğitim/sertifika programı bulunmaktadır.</a:t>
            </a:r>
          </a:p>
          <a:p>
            <a:pPr>
              <a:buFont typeface="Wingdings" panose="05000000000000000000" pitchFamily="2" charset="2"/>
              <a:buChar char="ü"/>
            </a:pPr>
            <a:r>
              <a:rPr lang="tr-TR" sz="1600" dirty="0">
                <a:latin typeface="Times New Roman" panose="02020603050405020304" pitchFamily="18" charset="0"/>
                <a:cs typeface="Times New Roman" panose="02020603050405020304" pitchFamily="18" charset="0"/>
              </a:rPr>
              <a:t>Öğrenme Merkezi hakkında ayrıntılı bilgiye, aşağıdaki bağlantıdan ulaşabilirsiniz;</a:t>
            </a:r>
            <a:br>
              <a:rPr lang="tr-TR" sz="1600" dirty="0">
                <a:latin typeface="Times New Roman" panose="02020603050405020304" pitchFamily="18" charset="0"/>
                <a:cs typeface="Times New Roman" panose="02020603050405020304" pitchFamily="18" charset="0"/>
              </a:rPr>
            </a:br>
            <a:r>
              <a:rPr lang="tr-TR" sz="1600" dirty="0">
                <a:solidFill>
                  <a:schemeClr val="accent2">
                    <a:lumMod val="75000"/>
                  </a:schemeClr>
                </a:solidFill>
                <a:latin typeface="Times New Roman" panose="02020603050405020304" pitchFamily="18" charset="0"/>
                <a:cs typeface="Times New Roman" panose="02020603050405020304" pitchFamily="18" charset="0"/>
              </a:rPr>
              <a:t>https://ogrenmemerkezi.com/</a:t>
            </a:r>
          </a:p>
          <a:p>
            <a:endParaRPr lang="tr-TR" dirty="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p:txBody>
      </p:sp>
      <p:pic>
        <p:nvPicPr>
          <p:cNvPr id="10" name="Resim 9">
            <a:extLst>
              <a:ext uri="{FF2B5EF4-FFF2-40B4-BE49-F238E27FC236}">
                <a16:creationId xmlns:a16="http://schemas.microsoft.com/office/drawing/2014/main" id="{C1B3D2BD-09FC-9420-AC31-760BE631223F}"/>
              </a:ext>
            </a:extLst>
          </p:cNvPr>
          <p:cNvPicPr>
            <a:picLocks noChangeAspect="1"/>
          </p:cNvPicPr>
          <p:nvPr/>
        </p:nvPicPr>
        <p:blipFill>
          <a:blip r:embed="rId5"/>
          <a:stretch>
            <a:fillRect/>
          </a:stretch>
        </p:blipFill>
        <p:spPr>
          <a:xfrm>
            <a:off x="3976857" y="1937849"/>
            <a:ext cx="3679829" cy="4874580"/>
          </a:xfrm>
          <a:prstGeom prst="rect">
            <a:avLst/>
          </a:prstGeom>
          <a:ln>
            <a:noFill/>
          </a:ln>
          <a:effectLst>
            <a:outerShdw blurRad="292100" dist="139700" dir="2700000" algn="tl" rotWithShape="0">
              <a:srgbClr val="333333">
                <a:alpha val="65000"/>
              </a:srgbClr>
            </a:outerShdw>
          </a:effectLst>
        </p:spPr>
      </p:pic>
      <p:sp>
        <p:nvSpPr>
          <p:cNvPr id="15" name="Metin kutusu 14">
            <a:extLst>
              <a:ext uri="{FF2B5EF4-FFF2-40B4-BE49-F238E27FC236}">
                <a16:creationId xmlns:a16="http://schemas.microsoft.com/office/drawing/2014/main" id="{D0943572-B567-4861-69A3-AD5DDC1500DF}"/>
              </a:ext>
            </a:extLst>
          </p:cNvPr>
          <p:cNvSpPr txBox="1"/>
          <p:nvPr/>
        </p:nvSpPr>
        <p:spPr>
          <a:xfrm>
            <a:off x="-82914" y="2389980"/>
            <a:ext cx="4062127" cy="3970318"/>
          </a:xfrm>
          <a:prstGeom prst="rect">
            <a:avLst/>
          </a:prstGeom>
          <a:noFill/>
        </p:spPr>
        <p:txBody>
          <a:bodyPr wrap="square" rtlCol="0">
            <a:spAutoFit/>
          </a:bodyPr>
          <a:lstStyle/>
          <a:p>
            <a:pPr marL="285750" indent="-285750">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Makina Öğrenme Merkezi ile beraber, üyelerimizin; zaman ve mekândan bağımsız olarak, bilgisayar teknolojileri aracılığıyla, sanal ortamda canlı eğitimlerin yapıldığı, istenildiği zaman bu dersleri tekrar görüntüleyebilip, eğitim dokümanlarına erişebilecekleri bir platform yaratılması amaçlanmış ve  TMMOB Makina Mühendisleri Odası İstanbul Şubesi yürütücülüğünde çalışmaları tamamlanan Odamız Makina Öğrenme Merkezi 2022 yılında çalışmalarına başlamıştır.</a:t>
            </a:r>
          </a:p>
        </p:txBody>
      </p:sp>
    </p:spTree>
    <p:extLst>
      <p:ext uri="{BB962C8B-B14F-4D97-AF65-F5344CB8AC3E}">
        <p14:creationId xmlns:p14="http://schemas.microsoft.com/office/powerpoint/2010/main" val="831468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036" y="2291195"/>
            <a:ext cx="10858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Başlık 1"/>
          <p:cNvSpPr>
            <a:spLocks noGrp="1"/>
          </p:cNvSpPr>
          <p:nvPr>
            <p:ph type="ctrTitle"/>
          </p:nvPr>
        </p:nvSpPr>
        <p:spPr>
          <a:xfrm>
            <a:off x="1694030" y="1938528"/>
            <a:ext cx="10083442" cy="4258545"/>
          </a:xfrm>
        </p:spPr>
        <p:txBody>
          <a:bodyPr>
            <a:noAutofit/>
          </a:bodyPr>
          <a:lstStyle/>
          <a:p>
            <a:pPr algn="l" eaLnBrk="1" fontAlgn="auto" hangingPunct="1">
              <a:lnSpc>
                <a:spcPct val="150000"/>
              </a:lnSpc>
              <a:spcAft>
                <a:spcPts val="0"/>
              </a:spcAft>
              <a:defRPr/>
            </a:pPr>
            <a:br>
              <a:rPr lang="tr-TR" sz="1200" dirty="0"/>
            </a:br>
            <a:br>
              <a:rPr lang="tr-TR" sz="1200" dirty="0"/>
            </a:br>
            <a:r>
              <a:rPr lang="tr-TR" sz="1800" dirty="0">
                <a:latin typeface="Times New Roman" panose="02020603050405020304" pitchFamily="18" charset="0"/>
                <a:ea typeface="+mn-ea"/>
                <a:cs typeface="Times New Roman" panose="02020603050405020304" pitchFamily="18" charset="0"/>
              </a:rPr>
              <a:t>Türk Mühendis ve Mimar Odaları Birliği (TMMOB) 7303 sayılı Yasa, 66 ve 85 sayılı Kanun Hükmünde Kararnamelerle değişik 6235 sayılı Yasayla 1954 yılında kurulmuştur. TMMOB tüzel kişiliğe sahip, Anayasanın 135. Maddesinde belirtilen kamu kurumu niteliğinde bir meslek kuruluşudur. Kuruluşunda 10 Odası ve yaklaşık olarak 8.000 üyesi bulunan TMMOB‘ </a:t>
            </a:r>
            <a:r>
              <a:rPr lang="tr-TR" sz="1800" dirty="0" err="1">
                <a:latin typeface="Times New Roman" panose="02020603050405020304" pitchFamily="18" charset="0"/>
                <a:ea typeface="+mn-ea"/>
                <a:cs typeface="Times New Roman" panose="02020603050405020304" pitchFamily="18" charset="0"/>
              </a:rPr>
              <a:t>nin</a:t>
            </a:r>
            <a:r>
              <a:rPr lang="tr-TR" sz="1800" dirty="0">
                <a:latin typeface="Times New Roman" panose="02020603050405020304" pitchFamily="18" charset="0"/>
                <a:ea typeface="+mn-ea"/>
                <a:cs typeface="Times New Roman" panose="02020603050405020304" pitchFamily="18" charset="0"/>
              </a:rPr>
              <a:t>, 2024 Nisan itibari ile Oda sayısı 24, üye sayısı ise 667.954‘dur.</a:t>
            </a:r>
            <a:br>
              <a:rPr lang="tr-TR" sz="1800" dirty="0">
                <a:latin typeface="Times New Roman" panose="02020603050405020304" pitchFamily="18" charset="0"/>
                <a:ea typeface="+mn-ea"/>
                <a:cs typeface="Times New Roman" panose="02020603050405020304" pitchFamily="18" charset="0"/>
              </a:rPr>
            </a:br>
            <a:br>
              <a:rPr lang="tr-TR" sz="1800" dirty="0">
                <a:latin typeface="Times New Roman" panose="02020603050405020304" pitchFamily="18" charset="0"/>
                <a:ea typeface="+mn-ea"/>
                <a:cs typeface="Times New Roman" panose="02020603050405020304" pitchFamily="18" charset="0"/>
              </a:rPr>
            </a:br>
            <a:r>
              <a:rPr lang="tr-TR" sz="1800" dirty="0">
                <a:latin typeface="Times New Roman" panose="02020603050405020304" pitchFamily="18" charset="0"/>
                <a:ea typeface="+mn-ea"/>
                <a:cs typeface="Times New Roman" panose="02020603050405020304" pitchFamily="18" charset="0"/>
              </a:rPr>
              <a:t>TMMOB çalışmalarını 24 Oda, bu Odalara bağlı 219 Şube, 1141 Temsilcilik ve 50 İl/İlçe Koordinasyon Kurulu ile sürdürmektedir. TMMOB‘ye bağlı odalara 115 kadar mühendislik, mimarlık ve şehir plancılığı disiplininden mezun olan mühendis, mimar ve şehir plancıları üyedir.</a:t>
            </a:r>
          </a:p>
        </p:txBody>
      </p:sp>
      <p:pic>
        <p:nvPicPr>
          <p:cNvPr id="7" name="10 Resim" descr="file.png"/>
          <p:cNvPicPr>
            <a:picLocks noChangeAspect="1"/>
          </p:cNvPicPr>
          <p:nvPr/>
        </p:nvPicPr>
        <p:blipFill>
          <a:blip r:embed="rId4" cstate="print"/>
          <a:srcRect l="23653" t="54788" r="34297" b="20464"/>
          <a:stretch>
            <a:fillRect/>
          </a:stretch>
        </p:blipFill>
        <p:spPr>
          <a:xfrm>
            <a:off x="0" y="0"/>
            <a:ext cx="12192000" cy="1444752"/>
          </a:xfrm>
          <a:prstGeom prst="rect">
            <a:avLst/>
          </a:prstGeom>
        </p:spPr>
      </p:pic>
      <p:pic>
        <p:nvPicPr>
          <p:cNvPr id="10" name="Picture 3" descr="D:\logommo.jpg"/>
          <p:cNvPicPr>
            <a:picLocks noChangeAspect="1" noChangeArrowheads="1"/>
          </p:cNvPicPr>
          <p:nvPr/>
        </p:nvPicPr>
        <p:blipFill>
          <a:blip r:embed="rId5"/>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Tree>
    <p:extLst>
      <p:ext uri="{BB962C8B-B14F-4D97-AF65-F5344CB8AC3E}">
        <p14:creationId xmlns:p14="http://schemas.microsoft.com/office/powerpoint/2010/main" val="2571550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2"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3"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graphicFrame>
        <p:nvGraphicFramePr>
          <p:cNvPr id="5" name="Diyagram 4"/>
          <p:cNvGraphicFramePr/>
          <p:nvPr>
            <p:extLst>
              <p:ext uri="{D42A27DB-BD31-4B8C-83A1-F6EECF244321}">
                <p14:modId xmlns:p14="http://schemas.microsoft.com/office/powerpoint/2010/main" val="3456067028"/>
              </p:ext>
            </p:extLst>
          </p:nvPr>
        </p:nvGraphicFramePr>
        <p:xfrm>
          <a:off x="432308" y="1853353"/>
          <a:ext cx="11327384" cy="45564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63589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2"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3"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8" name="İçerik Yer Tutucusu 2"/>
          <p:cNvSpPr txBox="1">
            <a:spLocks/>
          </p:cNvSpPr>
          <p:nvPr/>
        </p:nvSpPr>
        <p:spPr>
          <a:xfrm>
            <a:off x="2735142" y="2120492"/>
            <a:ext cx="3413418" cy="20987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1600">
                <a:latin typeface="Times New Roman" panose="02020603050405020304" pitchFamily="18" charset="0"/>
                <a:cs typeface="Times New Roman" panose="02020603050405020304" pitchFamily="18" charset="0"/>
              </a:rPr>
              <a:t>TMMOB Makina Mühendisleri Odası Kocaeli Şubesi Uygulamalı Eğitim Merkezinde; </a:t>
            </a:r>
            <a:br>
              <a:rPr lang="tr-TR" sz="1600">
                <a:latin typeface="Times New Roman" panose="02020603050405020304" pitchFamily="18" charset="0"/>
                <a:cs typeface="Times New Roman" panose="02020603050405020304" pitchFamily="18" charset="0"/>
              </a:rPr>
            </a:br>
            <a:br>
              <a:rPr lang="tr-TR" sz="1600">
                <a:latin typeface="Times New Roman" panose="02020603050405020304" pitchFamily="18" charset="0"/>
                <a:cs typeface="Times New Roman" panose="02020603050405020304" pitchFamily="18" charset="0"/>
              </a:rPr>
            </a:br>
            <a:r>
              <a:rPr lang="tr-TR" sz="1600">
                <a:latin typeface="Times New Roman" panose="02020603050405020304" pitchFamily="18" charset="0"/>
                <a:cs typeface="Times New Roman" panose="02020603050405020304" pitchFamily="18" charset="0"/>
              </a:rPr>
              <a:t>-Enerji Yöneticisi, </a:t>
            </a:r>
            <a:br>
              <a:rPr lang="tr-TR" sz="1600">
                <a:latin typeface="Times New Roman" panose="02020603050405020304" pitchFamily="18" charset="0"/>
                <a:cs typeface="Times New Roman" panose="02020603050405020304" pitchFamily="18" charset="0"/>
              </a:rPr>
            </a:br>
            <a:r>
              <a:rPr lang="tr-TR" sz="1600">
                <a:latin typeface="Times New Roman" panose="02020603050405020304" pitchFamily="18" charset="0"/>
                <a:cs typeface="Times New Roman" panose="02020603050405020304" pitchFamily="18" charset="0"/>
              </a:rPr>
              <a:t>-Sanayi Etüt Proje,</a:t>
            </a:r>
            <a:br>
              <a:rPr lang="tr-TR" sz="1600">
                <a:latin typeface="Times New Roman" panose="02020603050405020304" pitchFamily="18" charset="0"/>
                <a:cs typeface="Times New Roman" panose="02020603050405020304" pitchFamily="18" charset="0"/>
              </a:rPr>
            </a:br>
            <a:r>
              <a:rPr lang="tr-TR" sz="1600">
                <a:latin typeface="Times New Roman" panose="02020603050405020304" pitchFamily="18" charset="0"/>
                <a:cs typeface="Times New Roman" panose="02020603050405020304" pitchFamily="18" charset="0"/>
              </a:rPr>
              <a:t>-Bina Etüt Proje </a:t>
            </a:r>
          </a:p>
          <a:p>
            <a:pPr marL="0" indent="0" algn="just">
              <a:buFont typeface="Arial" panose="020B0604020202020204" pitchFamily="34" charset="0"/>
              <a:buNone/>
            </a:pPr>
            <a:endParaRPr lang="tr-TR" sz="160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br>
              <a:rPr lang="tr-TR" sz="1600">
                <a:latin typeface="Times New Roman" panose="02020603050405020304" pitchFamily="18" charset="0"/>
                <a:cs typeface="Times New Roman" panose="02020603050405020304" pitchFamily="18" charset="0"/>
              </a:rPr>
            </a:br>
            <a:endParaRPr lang="tr-TR" sz="1600" dirty="0">
              <a:latin typeface="Times New Roman" panose="02020603050405020304" pitchFamily="18" charset="0"/>
              <a:cs typeface="Times New Roman" panose="02020603050405020304" pitchFamily="18" charset="0"/>
            </a:endParaRPr>
          </a:p>
        </p:txBody>
      </p:sp>
      <p:pic>
        <p:nvPicPr>
          <p:cNvPr id="9" name="Resim 8" descr="\\192.168.2.100\Enerji\3. FOTOĞRAFLAR\Alp\Yeni klasör\IMAG205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282" y="1866713"/>
            <a:ext cx="2053362" cy="24051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Dikdörtgen 9"/>
          <p:cNvSpPr/>
          <p:nvPr/>
        </p:nvSpPr>
        <p:spPr>
          <a:xfrm>
            <a:off x="434574" y="1463533"/>
            <a:ext cx="5994270" cy="383182"/>
          </a:xfrm>
          <a:prstGeom prst="rect">
            <a:avLst/>
          </a:prstGeom>
        </p:spPr>
        <p:txBody>
          <a:bodyPr wrap="none">
            <a:spAutoFit/>
          </a:bodyPr>
          <a:lstStyle/>
          <a:p>
            <a:pPr>
              <a:lnSpc>
                <a:spcPct val="105000"/>
              </a:lnSpc>
              <a:spcAft>
                <a:spcPts val="800"/>
              </a:spcAft>
            </a:pPr>
            <a:r>
              <a:rPr lang="tr-TR" b="1" dirty="0">
                <a:latin typeface="Times New Roman" panose="02020603050405020304" pitchFamily="18" charset="0"/>
                <a:ea typeface="Times New Roman" panose="02020603050405020304" pitchFamily="18" charset="0"/>
                <a:cs typeface="Times New Roman" panose="02020603050405020304" pitchFamily="18" charset="0"/>
              </a:rPr>
              <a:t>Enerji Verimliliği Uygulamalı Eğitim Merkezleri (Kocaeli )</a:t>
            </a:r>
            <a:endParaRPr lang="tr-TR"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Dikdörtgen 13">
            <a:extLst>
              <a:ext uri="{FF2B5EF4-FFF2-40B4-BE49-F238E27FC236}">
                <a16:creationId xmlns:a16="http://schemas.microsoft.com/office/drawing/2014/main" id="{9D42A433-D73C-90C9-4A46-94FE099865AD}"/>
              </a:ext>
            </a:extLst>
          </p:cNvPr>
          <p:cNvSpPr/>
          <p:nvPr/>
        </p:nvSpPr>
        <p:spPr>
          <a:xfrm>
            <a:off x="530555" y="4431010"/>
            <a:ext cx="7547259" cy="369332"/>
          </a:xfrm>
          <a:prstGeom prst="rect">
            <a:avLst/>
          </a:prstGeom>
        </p:spPr>
        <p:txBody>
          <a:bodyPr wrap="none">
            <a:spAutoFit/>
          </a:bodyPr>
          <a:lstStyle/>
          <a:p>
            <a:r>
              <a:rPr lang="tr-TR" b="1" dirty="0">
                <a:latin typeface="Times New Roman" panose="02020603050405020304" pitchFamily="18" charset="0"/>
                <a:ea typeface="Times New Roman" panose="02020603050405020304" pitchFamily="18" charset="0"/>
                <a:cs typeface="Times New Roman" panose="02020603050405020304" pitchFamily="18" charset="0"/>
              </a:rPr>
              <a:t>Bakım Personeli Uygulamalı Eğitim Merkezi (BAKIM UEM – KOCAELİ</a:t>
            </a:r>
            <a:r>
              <a:rPr lang="tr-TR" sz="1600" b="1" dirty="0"/>
              <a:t>)</a:t>
            </a:r>
            <a:endParaRPr lang="tr-TR" sz="1600" dirty="0"/>
          </a:p>
        </p:txBody>
      </p:sp>
      <p:sp>
        <p:nvSpPr>
          <p:cNvPr id="15" name="Metin kutusu 14">
            <a:extLst>
              <a:ext uri="{FF2B5EF4-FFF2-40B4-BE49-F238E27FC236}">
                <a16:creationId xmlns:a16="http://schemas.microsoft.com/office/drawing/2014/main" id="{B83A490C-D05C-3A06-CBE4-1154F5FD2080}"/>
              </a:ext>
            </a:extLst>
          </p:cNvPr>
          <p:cNvSpPr txBox="1"/>
          <p:nvPr/>
        </p:nvSpPr>
        <p:spPr>
          <a:xfrm>
            <a:off x="2551176" y="4866920"/>
            <a:ext cx="4117020" cy="1600438"/>
          </a:xfrm>
          <a:prstGeom prst="rect">
            <a:avLst/>
          </a:prstGeom>
          <a:noFill/>
        </p:spPr>
        <p:txBody>
          <a:bodyPr wrap="square">
            <a:spAutoFit/>
          </a:bodyPr>
          <a:lstStyle/>
          <a:p>
            <a:r>
              <a:rPr lang="tr-TR" sz="1600" dirty="0">
                <a:latin typeface="Times New Roman" panose="02020603050405020304" pitchFamily="18" charset="0"/>
                <a:cs typeface="Times New Roman" panose="02020603050405020304" pitchFamily="18" charset="0"/>
              </a:rPr>
              <a:t>1 Eylül 2016 tarihi itibariyle faaliyetine başlayan BAKIM UEM, Bakım Mühendisi ve Bakım Personeli Yetiştirme Eğitim Merkezi olarak faaliyetlerini sürdürmektedir. Mühendislere ve ara teknik elemanlara yönelik eğitimler verilmektedir</a:t>
            </a:r>
            <a:r>
              <a:rPr lang="tr-TR" dirty="0">
                <a:latin typeface="Times New Roman" panose="02020603050405020304" pitchFamily="18" charset="0"/>
                <a:cs typeface="Times New Roman" panose="02020603050405020304" pitchFamily="18" charset="0"/>
              </a:rPr>
              <a:t>.</a:t>
            </a:r>
          </a:p>
        </p:txBody>
      </p:sp>
      <p:pic>
        <p:nvPicPr>
          <p:cNvPr id="16" name="Resim 15">
            <a:extLst>
              <a:ext uri="{FF2B5EF4-FFF2-40B4-BE49-F238E27FC236}">
                <a16:creationId xmlns:a16="http://schemas.microsoft.com/office/drawing/2014/main" id="{0CD08A40-76E6-D7BD-A450-99F8F73827F3}"/>
              </a:ext>
            </a:extLst>
          </p:cNvPr>
          <p:cNvPicPr>
            <a:picLocks noChangeAspect="1"/>
          </p:cNvPicPr>
          <p:nvPr/>
        </p:nvPicPr>
        <p:blipFill>
          <a:blip r:embed="rId5"/>
          <a:stretch>
            <a:fillRect/>
          </a:stretch>
        </p:blipFill>
        <p:spPr>
          <a:xfrm>
            <a:off x="434574" y="4866920"/>
            <a:ext cx="2084155" cy="18832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846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2"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3"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799566" y="1634711"/>
            <a:ext cx="6233758" cy="369332"/>
          </a:xfrm>
          <a:prstGeom prst="rect">
            <a:avLst/>
          </a:prstGeom>
        </p:spPr>
        <p:txBody>
          <a:bodyPr wrap="none">
            <a:spAutoFit/>
          </a:bodyPr>
          <a:lstStyle/>
          <a:p>
            <a:pPr fontAlgn="ctr"/>
            <a:r>
              <a:rPr lang="tr-TR" b="1" dirty="0">
                <a:latin typeface="Times New Roman" panose="02020603050405020304" pitchFamily="18" charset="0"/>
                <a:cs typeface="Times New Roman" panose="02020603050405020304" pitchFamily="18" charset="0"/>
              </a:rPr>
              <a:t>Makina Hangar Mühendislik ve Teknoloji Merkezi (İstanbul)</a:t>
            </a:r>
            <a:endParaRPr lang="tr-TR" dirty="0">
              <a:latin typeface="Times New Roman" panose="02020603050405020304" pitchFamily="18" charset="0"/>
              <a:cs typeface="Times New Roman" panose="02020603050405020304" pitchFamily="18" charset="0"/>
            </a:endParaRPr>
          </a:p>
        </p:txBody>
      </p:sp>
      <p:sp>
        <p:nvSpPr>
          <p:cNvPr id="6" name="Dikdörtgen 5"/>
          <p:cNvSpPr/>
          <p:nvPr/>
        </p:nvSpPr>
        <p:spPr>
          <a:xfrm>
            <a:off x="5872527" y="2004043"/>
            <a:ext cx="5938473" cy="4916731"/>
          </a:xfrm>
          <a:prstGeom prst="rect">
            <a:avLst/>
          </a:prstGeom>
        </p:spPr>
        <p:txBody>
          <a:bodyPr wrap="square">
            <a:spAutoFit/>
          </a:bodyPr>
          <a:lstStyle/>
          <a:p>
            <a:pPr algn="just">
              <a:lnSpc>
                <a:spcPct val="150000"/>
              </a:lnSpc>
            </a:pPr>
            <a:r>
              <a:rPr lang="tr-TR" sz="1400" dirty="0">
                <a:latin typeface="Times New Roman" panose="02020603050405020304" pitchFamily="18" charset="0"/>
                <a:cs typeface="Times New Roman" panose="02020603050405020304" pitchFamily="18" charset="0"/>
              </a:rPr>
              <a:t>Makina Mühendisleri Odası İstanbul Şubesi'nin yürütücülüğünü üstlendiği Makina Hangar-Mühendislik ve Teknoloji Merkezi'nin açılışı 10 Şubat2024 tarihinde gerçekleştirilmiştir. Makina Hangar-Mühendislik ve Teknoloji Merkezi üye, sektör ve bölge ihtiyaçları doğrultusunda uygulamalı eğitim modüllerinin, ortak çalışma alanlarının, bölge temsilciliklerinin (Kartal </a:t>
            </a:r>
            <a:r>
              <a:rPr lang="tr-TR" sz="1400" dirty="0" err="1">
                <a:latin typeface="Times New Roman" panose="02020603050405020304" pitchFamily="18" charset="0"/>
                <a:cs typeface="Times New Roman" panose="02020603050405020304" pitchFamily="18" charset="0"/>
              </a:rPr>
              <a:t>Tems</a:t>
            </a:r>
            <a:r>
              <a:rPr lang="tr-TR" sz="1400" dirty="0">
                <a:latin typeface="Times New Roman" panose="02020603050405020304" pitchFamily="18" charset="0"/>
                <a:cs typeface="Times New Roman" panose="02020603050405020304" pitchFamily="18" charset="0"/>
              </a:rPr>
              <a:t>, Tuzla </a:t>
            </a:r>
            <a:r>
              <a:rPr lang="tr-TR" sz="1400" dirty="0" err="1">
                <a:latin typeface="Times New Roman" panose="02020603050405020304" pitchFamily="18" charset="0"/>
                <a:cs typeface="Times New Roman" panose="02020603050405020304" pitchFamily="18" charset="0"/>
              </a:rPr>
              <a:t>Tems</a:t>
            </a:r>
            <a:r>
              <a:rPr lang="tr-TR" sz="1400" dirty="0">
                <a:latin typeface="Times New Roman" panose="02020603050405020304" pitchFamily="18" charset="0"/>
                <a:cs typeface="Times New Roman" panose="02020603050405020304" pitchFamily="18" charset="0"/>
              </a:rPr>
              <a:t>.), sosyal tesis ve alanların yer aldığı, üretkenliğe yönelik fonksiyonlara </a:t>
            </a:r>
            <a:r>
              <a:rPr lang="tr-TR" sz="1400" dirty="0" err="1">
                <a:latin typeface="Times New Roman" panose="02020603050405020304" pitchFamily="18" charset="0"/>
                <a:cs typeface="Times New Roman" panose="02020603050405020304" pitchFamily="18" charset="0"/>
              </a:rPr>
              <a:t>mekansal</a:t>
            </a:r>
            <a:r>
              <a:rPr lang="tr-TR" sz="1400" dirty="0">
                <a:latin typeface="Times New Roman" panose="02020603050405020304" pitchFamily="18" charset="0"/>
                <a:cs typeface="Times New Roman" panose="02020603050405020304" pitchFamily="18" charset="0"/>
              </a:rPr>
              <a:t> düzlemleri içerisinde barındıran eğitim, teknoloji, ar-ge ve yaşam merkezidir ve içerisinde ;</a:t>
            </a:r>
          </a:p>
          <a:p>
            <a:pPr marL="285750" indent="-285750" algn="just">
              <a:lnSpc>
                <a:spcPct val="150000"/>
              </a:lnSpc>
              <a:buFont typeface="Arial" panose="020B0604020202020204" pitchFamily="34" charset="0"/>
              <a:buChar char="•"/>
            </a:pPr>
            <a:r>
              <a:rPr lang="tr-TR" sz="1400" dirty="0">
                <a:latin typeface="Times New Roman" panose="02020603050405020304" pitchFamily="18" charset="0"/>
                <a:cs typeface="Times New Roman" panose="02020603050405020304" pitchFamily="18" charset="0"/>
              </a:rPr>
              <a:t>Sanayide Dijital Dönüşüm, Ar-ge ve Tasarım Atölyesi,</a:t>
            </a:r>
          </a:p>
          <a:p>
            <a:pPr marL="285750" indent="-285750" algn="just">
              <a:lnSpc>
                <a:spcPct val="150000"/>
              </a:lnSpc>
              <a:buFont typeface="Arial" panose="020B0604020202020204" pitchFamily="34" charset="0"/>
              <a:buChar char="•"/>
            </a:pPr>
            <a:r>
              <a:rPr lang="tr-TR" sz="1400" dirty="0">
                <a:latin typeface="Times New Roman" panose="02020603050405020304" pitchFamily="18" charset="0"/>
                <a:cs typeface="Times New Roman" panose="02020603050405020304" pitchFamily="18" charset="0"/>
              </a:rPr>
              <a:t>Çocuk Bilim ve Deney Atölyesi, Makina Garaj,</a:t>
            </a:r>
          </a:p>
          <a:p>
            <a:pPr marL="285750" indent="-285750" algn="just">
              <a:lnSpc>
                <a:spcPct val="150000"/>
              </a:lnSpc>
              <a:buFont typeface="Arial" panose="020B0604020202020204" pitchFamily="34" charset="0"/>
              <a:buChar char="•"/>
            </a:pPr>
            <a:r>
              <a:rPr lang="tr-TR" sz="1400" dirty="0">
                <a:latin typeface="Times New Roman" panose="02020603050405020304" pitchFamily="18" charset="0"/>
                <a:cs typeface="Times New Roman" panose="02020603050405020304" pitchFamily="18" charset="0"/>
              </a:rPr>
              <a:t>Uygulamalı Eğitim Alanı ve Laboratuvarlar,</a:t>
            </a:r>
          </a:p>
          <a:p>
            <a:pPr marL="285750" indent="-285750" algn="just">
              <a:lnSpc>
                <a:spcPct val="150000"/>
              </a:lnSpc>
              <a:buFont typeface="Arial" panose="020B0604020202020204" pitchFamily="34" charset="0"/>
              <a:buChar char="•"/>
            </a:pPr>
            <a:r>
              <a:rPr lang="tr-TR" sz="1400" dirty="0">
                <a:latin typeface="Times New Roman" panose="02020603050405020304" pitchFamily="18" charset="0"/>
                <a:cs typeface="Times New Roman" panose="02020603050405020304" pitchFamily="18" charset="0"/>
              </a:rPr>
              <a:t>Paylaşımlı Çalışma Alanları ve Çalışma Odaları,</a:t>
            </a:r>
          </a:p>
          <a:p>
            <a:pPr marL="285750" indent="-285750" algn="just">
              <a:lnSpc>
                <a:spcPct val="150000"/>
              </a:lnSpc>
              <a:buFont typeface="Arial" panose="020B0604020202020204" pitchFamily="34" charset="0"/>
              <a:buChar char="•"/>
            </a:pPr>
            <a:r>
              <a:rPr lang="tr-TR" sz="1400" dirty="0">
                <a:latin typeface="Times New Roman" panose="02020603050405020304" pitchFamily="18" charset="0"/>
                <a:cs typeface="Times New Roman" panose="02020603050405020304" pitchFamily="18" charset="0"/>
              </a:rPr>
              <a:t>Fuaye Alanı ve Modüler Odalar,</a:t>
            </a:r>
          </a:p>
          <a:p>
            <a:pPr marL="285750" indent="-285750" algn="just">
              <a:lnSpc>
                <a:spcPct val="150000"/>
              </a:lnSpc>
              <a:buFont typeface="Arial" panose="020B0604020202020204" pitchFamily="34" charset="0"/>
              <a:buChar char="•"/>
            </a:pPr>
            <a:r>
              <a:rPr lang="tr-TR" sz="1400" dirty="0">
                <a:latin typeface="Times New Roman" panose="02020603050405020304" pitchFamily="18" charset="0"/>
                <a:cs typeface="Times New Roman" panose="02020603050405020304" pitchFamily="18" charset="0"/>
              </a:rPr>
              <a:t>Konferans Salonu,</a:t>
            </a:r>
          </a:p>
          <a:p>
            <a:pPr algn="just">
              <a:lnSpc>
                <a:spcPct val="150000"/>
              </a:lnSpc>
            </a:pPr>
            <a:r>
              <a:rPr lang="tr-TR" sz="1300" dirty="0"/>
              <a:t>bulunmaktadır.</a:t>
            </a: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981" y="2050176"/>
            <a:ext cx="5024846" cy="4593771"/>
          </a:xfrm>
          <a:prstGeom prst="rect">
            <a:avLst/>
          </a:prstGeom>
          <a:ln>
            <a:noFill/>
          </a:ln>
          <a:effectLst>
            <a:softEdge rad="112500"/>
          </a:effectLst>
        </p:spPr>
      </p:pic>
    </p:spTree>
    <p:extLst>
      <p:ext uri="{BB962C8B-B14F-4D97-AF65-F5344CB8AC3E}">
        <p14:creationId xmlns:p14="http://schemas.microsoft.com/office/powerpoint/2010/main" val="1709294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2"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3"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pic>
        <p:nvPicPr>
          <p:cNvPr id="5" name="Picture 4" descr="AB-0003-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5558" y="2127402"/>
            <a:ext cx="2677672" cy="391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p:cNvSpPr/>
          <p:nvPr/>
        </p:nvSpPr>
        <p:spPr>
          <a:xfrm>
            <a:off x="2383144" y="1300559"/>
            <a:ext cx="7899093" cy="492443"/>
          </a:xfrm>
          <a:prstGeom prst="rect">
            <a:avLst/>
          </a:prstGeom>
        </p:spPr>
        <p:txBody>
          <a:bodyPr wrap="square">
            <a:spAutoFit/>
          </a:bodyPr>
          <a:lstStyle/>
          <a:p>
            <a:pPr lvl="0" eaLnBrk="0" fontAlgn="base" hangingPunct="0">
              <a:spcBef>
                <a:spcPct val="0"/>
              </a:spcBef>
              <a:spcAft>
                <a:spcPct val="0"/>
              </a:spcAft>
            </a:pPr>
            <a:r>
              <a:rPr lang="tr-TR" altLang="tr-TR" sz="2600" u="sng" dirty="0">
                <a:solidFill>
                  <a:schemeClr val="accent1"/>
                </a:solidFill>
                <a:latin typeface="Times New Roman" panose="02020603050405020304" pitchFamily="18" charset="0"/>
                <a:ea typeface="+mj-ea"/>
                <a:cs typeface="Times New Roman" panose="02020603050405020304" pitchFamily="18" charset="0"/>
              </a:rPr>
              <a:t>MMO PERSONEL BELGELENDİRME KURULUŞU </a:t>
            </a:r>
          </a:p>
        </p:txBody>
      </p:sp>
      <p:sp>
        <p:nvSpPr>
          <p:cNvPr id="7" name="Rectangle 4"/>
          <p:cNvSpPr>
            <a:spLocks noChangeArrowheads="1"/>
          </p:cNvSpPr>
          <p:nvPr/>
        </p:nvSpPr>
        <p:spPr bwMode="auto">
          <a:xfrm>
            <a:off x="431635" y="2399191"/>
            <a:ext cx="832184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MMO sınav ve belgelendirme faaliyetlerinin Teknik Mevzuata </a:t>
            </a:r>
            <a:r>
              <a:rPr kumimoji="0" lang="tr-TR" altLang="tr-TR" sz="1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uyumlu,tarafsızlığı</a:t>
            </a:r>
            <a:r>
              <a:rPr kumimoji="0" lang="tr-TR" altLang="tr-TR"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ve bağımsızlığı üçüncü taraflarca da onaylanmış bir şekilde yürütülmesi için</a:t>
            </a:r>
            <a:r>
              <a:rPr kumimoji="0" lang="tr-TR" altLang="tr-TR" sz="14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tr-TR" altLang="tr-TR"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TS EN ISO/IEC 17024 “Personel Belgelendirmesi Yapan Kuruluşlar İçin Genel Şartlar” standardı kapsamında kurulan Personel Belgelendirme Kuruluşumuz (MMO PBK)</a:t>
            </a: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19 Ocak 2007 tarihinde Türk Akreditasyon Kurumu </a:t>
            </a:r>
            <a:r>
              <a:rPr kumimoji="0" lang="tr-TR" altLang="tr-TR" sz="1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(TÜRKAK) tarafından </a:t>
            </a:r>
            <a:r>
              <a:rPr kumimoji="0" lang="tr-TR" altLang="tr-TR"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akredite edilmiştir.</a:t>
            </a:r>
            <a:endParaRPr lang="tr-TR" altLang="tr-T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PBK belirlemiş olduğu politika ve prosedürleri bütün adaylar için adil ve tarafsız bir şekilde uygular, aranılan belgelendirme kriterleri ile ilgili adil ve </a:t>
            </a:r>
            <a:r>
              <a:rPr kumimoji="0" lang="tr-TR" altLang="tr-TR" sz="1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eşitçil</a:t>
            </a:r>
            <a:r>
              <a:rPr kumimoji="0" lang="tr-TR" altLang="tr-TR"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bir uygulama sürdürür.</a:t>
            </a:r>
          </a:p>
          <a:p>
            <a:pPr marL="0" marR="0" lvl="0" indent="0" algn="just" defTabSz="914400" rtl="0" eaLnBrk="0" fontAlgn="base" latinLnBrk="0" hangingPunct="0">
              <a:lnSpc>
                <a:spcPct val="100000"/>
              </a:lnSpc>
              <a:spcBef>
                <a:spcPct val="0"/>
              </a:spcBef>
              <a:spcAft>
                <a:spcPct val="0"/>
              </a:spcAft>
              <a:buClrTx/>
              <a:buSzTx/>
              <a:buFontTx/>
              <a:buNone/>
              <a:tabLst/>
            </a:pPr>
            <a:endParaRPr lang="tr-TR" altLang="tr-T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PBK, talep edilen belgenin verilmesi, geçerliliğinin sürdürülmesi, yenilenmesi, kapsamının genişletilmesi veya daraltılması, askıya alınması ve iptaline ilişkin yöntemleri </a:t>
            </a:r>
            <a:r>
              <a:rPr kumimoji="0" lang="tr-TR" altLang="tr-TR" sz="14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yönetim sistemi </a:t>
            </a:r>
            <a:r>
              <a:rPr kumimoji="0" lang="tr-TR" altLang="tr-TR"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içerisinde tanımlamıştır ve belgelendirme yaptığı 16 alanda uygulamaktadır.</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altLang="tr-TR" sz="1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PBK’da</a:t>
            </a:r>
            <a:r>
              <a:rPr lang="tr-TR" altLang="tr-TR" sz="1400" dirty="0">
                <a:latin typeface="Times New Roman" panose="02020603050405020304" pitchFamily="18" charset="0"/>
                <a:ea typeface="Times New Roman" panose="02020603050405020304" pitchFamily="18" charset="0"/>
                <a:cs typeface="Times New Roman" panose="02020603050405020304" pitchFamily="18" charset="0"/>
              </a:rPr>
              <a:t>,</a:t>
            </a:r>
            <a:r>
              <a:rPr kumimoji="0" lang="tr-TR" altLang="tr-TR"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Mühendis Yeterlilik Belgesi 9 kapsamda verilmekte, mühendis olmayan ara teknik elemanlara yönelik olarak Kaynak ve Tahribatsız - </a:t>
            </a:r>
            <a:r>
              <a:rPr kumimoji="0" lang="tr-TR" altLang="tr-TR" sz="1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Tahribatlı</a:t>
            </a:r>
            <a:r>
              <a:rPr kumimoji="0" lang="tr-TR" altLang="tr-TR"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Muayene alanında 7 kapsamda</a:t>
            </a:r>
            <a:r>
              <a:rPr kumimoji="0" lang="tr-TR" altLang="tr-TR" sz="14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belge verilebilmektedir.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400" b="0" i="0" u="none" strike="noStrike" cap="none" normalizeH="0" baseline="0" dirty="0">
              <a:ln>
                <a:noFill/>
              </a:ln>
              <a:solidFill>
                <a:schemeClr val="tx1"/>
              </a:solidFill>
              <a:effectLst/>
            </a:endParaRPr>
          </a:p>
        </p:txBody>
      </p:sp>
      <p:pic>
        <p:nvPicPr>
          <p:cNvPr id="8" name="Resim 1" descr="Pbk My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9351" y="129161"/>
            <a:ext cx="2289290" cy="836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922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2"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3"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Sol Ok Açıklama Balonu 4"/>
          <p:cNvSpPr/>
          <p:nvPr/>
        </p:nvSpPr>
        <p:spPr>
          <a:xfrm>
            <a:off x="5278767" y="1782526"/>
            <a:ext cx="6308436" cy="3916218"/>
          </a:xfrm>
          <a:prstGeom prst="leftArrowCallout">
            <a:avLst>
              <a:gd name="adj1" fmla="val 39369"/>
              <a:gd name="adj2" fmla="val 25000"/>
              <a:gd name="adj3" fmla="val 25000"/>
              <a:gd name="adj4" fmla="val 8202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altLang="tr-TR" i="1" dirty="0">
                <a:solidFill>
                  <a:srgbClr val="000000"/>
                </a:solidFill>
                <a:latin typeface="Times New Roman" panose="02020603050405020304" pitchFamily="18" charset="0"/>
                <a:cs typeface="Times New Roman" panose="02020603050405020304" pitchFamily="18" charset="0"/>
              </a:rPr>
              <a:t>Tüm adımlar </a:t>
            </a:r>
            <a:r>
              <a:rPr lang="tr-TR" altLang="tr-TR" b="1" i="1" dirty="0">
                <a:solidFill>
                  <a:srgbClr val="000000"/>
                </a:solidFill>
                <a:latin typeface="Times New Roman" panose="02020603050405020304" pitchFamily="18" charset="0"/>
                <a:cs typeface="Times New Roman" panose="02020603050405020304" pitchFamily="18" charset="0"/>
              </a:rPr>
              <a:t>Prosedür ve Talimatlarla </a:t>
            </a:r>
            <a:r>
              <a:rPr lang="tr-TR" altLang="tr-TR" i="1" dirty="0">
                <a:solidFill>
                  <a:srgbClr val="000000"/>
                </a:solidFill>
                <a:latin typeface="Times New Roman" panose="02020603050405020304" pitchFamily="18" charset="0"/>
                <a:cs typeface="Times New Roman" panose="02020603050405020304" pitchFamily="18" charset="0"/>
              </a:rPr>
              <a:t>yazılı hale getirilmiştir.</a:t>
            </a:r>
          </a:p>
          <a:p>
            <a:endParaRPr lang="tr-TR" altLang="tr-TR" i="1" dirty="0">
              <a:solidFill>
                <a:srgbClr val="000000"/>
              </a:solidFill>
              <a:latin typeface="Times New Roman" panose="02020603050405020304" pitchFamily="18" charset="0"/>
              <a:cs typeface="Times New Roman" panose="02020603050405020304" pitchFamily="18" charset="0"/>
            </a:endParaRPr>
          </a:p>
          <a:p>
            <a:r>
              <a:rPr lang="tr-TR" altLang="tr-TR" i="1" dirty="0">
                <a:solidFill>
                  <a:srgbClr val="000000"/>
                </a:solidFill>
                <a:latin typeface="Times New Roman" panose="02020603050405020304" pitchFamily="18" charset="0"/>
                <a:cs typeface="Times New Roman" panose="02020603050405020304" pitchFamily="18" charset="0"/>
              </a:rPr>
              <a:t>Şubelerde </a:t>
            </a:r>
            <a:r>
              <a:rPr lang="tr-TR" altLang="tr-TR" b="1" i="1" dirty="0">
                <a:solidFill>
                  <a:srgbClr val="000000"/>
                </a:solidFill>
                <a:latin typeface="Times New Roman" panose="02020603050405020304" pitchFamily="18" charset="0"/>
                <a:cs typeface="Times New Roman" panose="02020603050405020304" pitchFamily="18" charset="0"/>
              </a:rPr>
              <a:t>PBK Temsilcilerine </a:t>
            </a:r>
            <a:r>
              <a:rPr lang="tr-TR" altLang="tr-TR" i="1" dirty="0">
                <a:solidFill>
                  <a:srgbClr val="000000"/>
                </a:solidFill>
                <a:latin typeface="Times New Roman" panose="02020603050405020304" pitchFamily="18" charset="0"/>
                <a:cs typeface="Times New Roman" panose="02020603050405020304" pitchFamily="18" charset="0"/>
              </a:rPr>
              <a:t>Eğitim verilmiştir. </a:t>
            </a:r>
          </a:p>
          <a:p>
            <a:endParaRPr lang="tr-TR" altLang="tr-TR" i="1" dirty="0">
              <a:solidFill>
                <a:srgbClr val="000000"/>
              </a:solidFill>
              <a:latin typeface="Times New Roman" panose="02020603050405020304" pitchFamily="18" charset="0"/>
              <a:cs typeface="Times New Roman" panose="02020603050405020304" pitchFamily="18" charset="0"/>
            </a:endParaRPr>
          </a:p>
          <a:p>
            <a:r>
              <a:rPr lang="tr-TR" altLang="tr-TR" i="1" dirty="0">
                <a:solidFill>
                  <a:srgbClr val="000000"/>
                </a:solidFill>
                <a:latin typeface="Times New Roman" panose="02020603050405020304" pitchFamily="18" charset="0"/>
                <a:cs typeface="Times New Roman" panose="02020603050405020304" pitchFamily="18" charset="0"/>
              </a:rPr>
              <a:t>Belirlenmiş ilgili kişilerin dışında personel </a:t>
            </a:r>
            <a:r>
              <a:rPr lang="tr-TR" altLang="tr-TR" b="1" i="1" dirty="0">
                <a:solidFill>
                  <a:srgbClr val="000000"/>
                </a:solidFill>
                <a:latin typeface="Times New Roman" panose="02020603050405020304" pitchFamily="18" charset="0"/>
                <a:cs typeface="Times New Roman" panose="02020603050405020304" pitchFamily="18" charset="0"/>
              </a:rPr>
              <a:t>görevlendirilmemelidir.</a:t>
            </a:r>
          </a:p>
          <a:p>
            <a:endParaRPr lang="tr-TR" altLang="tr-TR" i="1" dirty="0">
              <a:solidFill>
                <a:srgbClr val="000000"/>
              </a:solidFill>
              <a:latin typeface="Times New Roman" panose="02020603050405020304" pitchFamily="18" charset="0"/>
              <a:cs typeface="Times New Roman" panose="02020603050405020304" pitchFamily="18" charset="0"/>
            </a:endParaRPr>
          </a:p>
          <a:p>
            <a:r>
              <a:rPr lang="tr-TR" altLang="tr-TR" i="1" dirty="0">
                <a:solidFill>
                  <a:srgbClr val="000000"/>
                </a:solidFill>
                <a:latin typeface="Times New Roman" panose="02020603050405020304" pitchFamily="18" charset="0"/>
                <a:cs typeface="Times New Roman" panose="02020603050405020304" pitchFamily="18" charset="0"/>
              </a:rPr>
              <a:t>(Detay: OBYS/KALİTE YÖNETİM SİSTEMİ- PBK.İAŞ.01 inceleyiniz)</a:t>
            </a:r>
          </a:p>
        </p:txBody>
      </p:sp>
      <p:sp>
        <p:nvSpPr>
          <p:cNvPr id="6" name="Rectangle 2"/>
          <p:cNvSpPr>
            <a:spLocks noGrp="1" noChangeArrowheads="1"/>
          </p:cNvSpPr>
          <p:nvPr>
            <p:ph type="title"/>
          </p:nvPr>
        </p:nvSpPr>
        <p:spPr bwMode="auto">
          <a:xfrm>
            <a:off x="394393" y="1383817"/>
            <a:ext cx="3044767" cy="620977"/>
          </a:xfrm>
          <a:ln>
            <a:miter lim="800000"/>
            <a:headEnd/>
            <a:tailEnd/>
          </a:ln>
        </p:spPr>
        <p:txBody>
          <a:bodyPr vert="horz" wrap="square" lIns="91440" tIns="45720" rIns="91440" bIns="45720" numCol="1" anchor="t" anchorCtr="0" compatLnSpc="1">
            <a:prstTxWarp prst="textNoShape">
              <a:avLst/>
            </a:prstTxWarp>
            <a:normAutofit/>
          </a:bodyPr>
          <a:lstStyle/>
          <a:p>
            <a:pPr eaLnBrk="1" hangingPunct="1">
              <a:defRPr/>
            </a:pPr>
            <a:r>
              <a:rPr lang="tr-TR" sz="3200" u="sng" dirty="0">
                <a:solidFill>
                  <a:schemeClr val="accent1"/>
                </a:solidFill>
                <a:latin typeface="Times New Roman" panose="02020603050405020304" pitchFamily="18" charset="0"/>
                <a:cs typeface="Times New Roman" panose="02020603050405020304" pitchFamily="18" charset="0"/>
              </a:rPr>
              <a:t>PBK İşleyişi</a:t>
            </a:r>
          </a:p>
        </p:txBody>
      </p:sp>
      <p:sp>
        <p:nvSpPr>
          <p:cNvPr id="7" name="Rectangle 3"/>
          <p:cNvSpPr>
            <a:spLocks noGrp="1" noChangeArrowheads="1"/>
          </p:cNvSpPr>
          <p:nvPr>
            <p:ph idx="1"/>
          </p:nvPr>
        </p:nvSpPr>
        <p:spPr bwMode="auto">
          <a:xfrm>
            <a:off x="465311" y="2236207"/>
            <a:ext cx="5484812"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tr-TR" altLang="tr-TR" sz="2400" dirty="0">
                <a:solidFill>
                  <a:srgbClr val="000000"/>
                </a:solidFill>
                <a:latin typeface="Times New Roman" panose="02020603050405020304" pitchFamily="18" charset="0"/>
                <a:cs typeface="Times New Roman" panose="02020603050405020304" pitchFamily="18" charset="0"/>
              </a:rPr>
              <a:t>Başvuruların Alınması</a:t>
            </a:r>
          </a:p>
          <a:p>
            <a:pPr eaLnBrk="1" hangingPunct="1"/>
            <a:r>
              <a:rPr lang="tr-TR" altLang="tr-TR" sz="2400" dirty="0">
                <a:solidFill>
                  <a:srgbClr val="000000"/>
                </a:solidFill>
                <a:latin typeface="Times New Roman" panose="02020603050405020304" pitchFamily="18" charset="0"/>
                <a:cs typeface="Times New Roman" panose="02020603050405020304" pitchFamily="18" charset="0"/>
              </a:rPr>
              <a:t>Sınavların Gerçekleştirilmesi</a:t>
            </a:r>
          </a:p>
          <a:p>
            <a:pPr eaLnBrk="1" hangingPunct="1"/>
            <a:r>
              <a:rPr lang="tr-TR" altLang="tr-TR" sz="2400" dirty="0">
                <a:solidFill>
                  <a:srgbClr val="000000"/>
                </a:solidFill>
                <a:latin typeface="Times New Roman" panose="02020603050405020304" pitchFamily="18" charset="0"/>
                <a:cs typeface="Times New Roman" panose="02020603050405020304" pitchFamily="18" charset="0"/>
              </a:rPr>
              <a:t>Sınavların Değerlendirilmesi</a:t>
            </a:r>
          </a:p>
          <a:p>
            <a:pPr eaLnBrk="1" hangingPunct="1"/>
            <a:r>
              <a:rPr lang="tr-TR" altLang="tr-TR" sz="2400" dirty="0">
                <a:solidFill>
                  <a:srgbClr val="000000"/>
                </a:solidFill>
                <a:latin typeface="Times New Roman" panose="02020603050405020304" pitchFamily="18" charset="0"/>
                <a:cs typeface="Times New Roman" panose="02020603050405020304" pitchFamily="18" charset="0"/>
              </a:rPr>
              <a:t>Belgelendirme Kararı</a:t>
            </a:r>
          </a:p>
          <a:p>
            <a:pPr eaLnBrk="1" hangingPunct="1"/>
            <a:r>
              <a:rPr lang="tr-TR" altLang="tr-TR" sz="2400" dirty="0">
                <a:solidFill>
                  <a:srgbClr val="000000"/>
                </a:solidFill>
                <a:latin typeface="Times New Roman" panose="02020603050405020304" pitchFamily="18" charset="0"/>
                <a:cs typeface="Times New Roman" panose="02020603050405020304" pitchFamily="18" charset="0"/>
              </a:rPr>
              <a:t>Şikayet ve İtirazlar</a:t>
            </a:r>
          </a:p>
          <a:p>
            <a:pPr eaLnBrk="1" hangingPunct="1"/>
            <a:r>
              <a:rPr lang="tr-TR" altLang="tr-TR" sz="2400" dirty="0">
                <a:solidFill>
                  <a:srgbClr val="000000"/>
                </a:solidFill>
                <a:latin typeface="Times New Roman" panose="02020603050405020304" pitchFamily="18" charset="0"/>
                <a:cs typeface="Times New Roman" panose="02020603050405020304" pitchFamily="18" charset="0"/>
              </a:rPr>
              <a:t>Gözetim ve Yeniden Belgelendirme</a:t>
            </a:r>
          </a:p>
          <a:p>
            <a:pPr eaLnBrk="1" hangingPunct="1">
              <a:buFontTx/>
              <a:buNone/>
            </a:pPr>
            <a:r>
              <a:rPr lang="tr-TR" altLang="tr-TR" sz="2400" dirty="0">
                <a:solidFill>
                  <a:srgbClr val="000000"/>
                </a:solidFill>
                <a:latin typeface="Times New Roman" panose="02020603050405020304" pitchFamily="18" charset="0"/>
                <a:cs typeface="Times New Roman" panose="02020603050405020304" pitchFamily="18" charset="0"/>
              </a:rPr>
              <a:t>	(Belgenin askıya alınması, iptal edilmesi, yenilenmesi)</a:t>
            </a:r>
          </a:p>
        </p:txBody>
      </p:sp>
      <p:pic>
        <p:nvPicPr>
          <p:cNvPr id="8" name="Resim 1" descr="Pbk My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5180" y="104566"/>
            <a:ext cx="2311851" cy="8452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B-0003-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5276" y="104919"/>
            <a:ext cx="578478" cy="84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476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2"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3"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6" name="Rectangle 2"/>
          <p:cNvSpPr>
            <a:spLocks noGrp="1" noChangeArrowheads="1"/>
          </p:cNvSpPr>
          <p:nvPr>
            <p:ph type="title"/>
          </p:nvPr>
        </p:nvSpPr>
        <p:spPr bwMode="auto">
          <a:xfrm>
            <a:off x="838200" y="1235075"/>
            <a:ext cx="2779096" cy="539025"/>
          </a:xfrm>
          <a:ln>
            <a:miter lim="800000"/>
            <a:headEnd/>
            <a:tailEnd/>
          </a:ln>
        </p:spPr>
        <p:txBody>
          <a:bodyPr vert="horz" wrap="square" lIns="91440" tIns="45720" rIns="91440" bIns="45720" numCol="1" anchor="t" anchorCtr="0" compatLnSpc="1">
            <a:prstTxWarp prst="textNoShape">
              <a:avLst/>
            </a:prstTxWarp>
            <a:normAutofit/>
          </a:bodyPr>
          <a:lstStyle/>
          <a:p>
            <a:pPr eaLnBrk="1" hangingPunct="1">
              <a:defRPr/>
            </a:pPr>
            <a:r>
              <a:rPr lang="tr-TR" sz="3200" u="sng" dirty="0">
                <a:solidFill>
                  <a:schemeClr val="accent1"/>
                </a:solidFill>
                <a:latin typeface="Times New Roman" panose="02020603050405020304" pitchFamily="18" charset="0"/>
                <a:cs typeface="Times New Roman" panose="02020603050405020304" pitchFamily="18" charset="0"/>
              </a:rPr>
              <a:t>PBK Kapsamı</a:t>
            </a:r>
          </a:p>
        </p:txBody>
      </p:sp>
      <p:sp>
        <p:nvSpPr>
          <p:cNvPr id="8" name="Beşgen 7"/>
          <p:cNvSpPr/>
          <p:nvPr/>
        </p:nvSpPr>
        <p:spPr>
          <a:xfrm>
            <a:off x="838200" y="4223776"/>
            <a:ext cx="9320584" cy="1744945"/>
          </a:xfrm>
          <a:prstGeom prst="homePlate">
            <a:avLst/>
          </a:prstGeom>
          <a:gradFill>
            <a:gsLst>
              <a:gs pos="0">
                <a:schemeClr val="accent1">
                  <a:lumMod val="5000"/>
                  <a:lumOff val="95000"/>
                  <a:alpha val="2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3600000" scaled="0"/>
          </a:gradFill>
          <a:effectLst>
            <a:softEdge rad="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schemeClr val="tx1"/>
              </a:solidFill>
            </a:endParaRPr>
          </a:p>
        </p:txBody>
      </p:sp>
      <p:sp>
        <p:nvSpPr>
          <p:cNvPr id="9" name="Beşgen 8"/>
          <p:cNvSpPr/>
          <p:nvPr/>
        </p:nvSpPr>
        <p:spPr>
          <a:xfrm>
            <a:off x="838200" y="1752367"/>
            <a:ext cx="8125566" cy="2272978"/>
          </a:xfrm>
          <a:prstGeom prst="homePlate">
            <a:avLst/>
          </a:prstGeom>
          <a:gradFill>
            <a:gsLst>
              <a:gs pos="0">
                <a:schemeClr val="accent1">
                  <a:lumMod val="5000"/>
                  <a:lumOff val="95000"/>
                  <a:alpha val="2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3600000" scaled="0"/>
          </a:gradFill>
          <a:effectLst>
            <a:softEdge rad="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solidFill>
                <a:schemeClr val="tx1"/>
              </a:solidFill>
            </a:endParaRPr>
          </a:p>
        </p:txBody>
      </p:sp>
      <p:sp>
        <p:nvSpPr>
          <p:cNvPr id="10" name="Metin kutusu 9"/>
          <p:cNvSpPr txBox="1"/>
          <p:nvPr/>
        </p:nvSpPr>
        <p:spPr>
          <a:xfrm>
            <a:off x="8898033" y="2565690"/>
            <a:ext cx="2521500" cy="646331"/>
          </a:xfrm>
          <a:prstGeom prst="rect">
            <a:avLst/>
          </a:prstGeom>
          <a:noFill/>
        </p:spPr>
        <p:txBody>
          <a:bodyPr wrap="square" rtlCol="0">
            <a:spAutoFit/>
          </a:bodyPr>
          <a:lstStyle/>
          <a:p>
            <a:r>
              <a:rPr lang="tr-TR" dirty="0">
                <a:latin typeface="Times New Roman" panose="02020603050405020304" pitchFamily="18" charset="0"/>
                <a:cs typeface="Times New Roman" panose="02020603050405020304" pitchFamily="18" charset="0"/>
              </a:rPr>
              <a:t>9 Kapsam Mühendis Yeterlilik Belgesi </a:t>
            </a:r>
          </a:p>
        </p:txBody>
      </p:sp>
      <p:sp>
        <p:nvSpPr>
          <p:cNvPr id="14" name="Metin kutusu 13"/>
          <p:cNvSpPr txBox="1"/>
          <p:nvPr/>
        </p:nvSpPr>
        <p:spPr>
          <a:xfrm>
            <a:off x="10158783" y="4773082"/>
            <a:ext cx="2521500" cy="646331"/>
          </a:xfrm>
          <a:prstGeom prst="rect">
            <a:avLst/>
          </a:prstGeom>
          <a:noFill/>
        </p:spPr>
        <p:txBody>
          <a:bodyPr wrap="square" rtlCol="0">
            <a:spAutoFit/>
          </a:bodyPr>
          <a:lstStyle/>
          <a:p>
            <a:r>
              <a:rPr lang="tr-TR" dirty="0">
                <a:latin typeface="Times New Roman" panose="02020603050405020304" pitchFamily="18" charset="0"/>
                <a:cs typeface="Times New Roman" panose="02020603050405020304" pitchFamily="18" charset="0"/>
              </a:rPr>
              <a:t>7 Kapsam ara teknik elemanlara yönelik </a:t>
            </a:r>
          </a:p>
        </p:txBody>
      </p:sp>
      <p:sp>
        <p:nvSpPr>
          <p:cNvPr id="15" name="İçerik Yer Tutucusu 2"/>
          <p:cNvSpPr>
            <a:spLocks noGrp="1"/>
          </p:cNvSpPr>
          <p:nvPr>
            <p:ph idx="1"/>
          </p:nvPr>
        </p:nvSpPr>
        <p:spPr>
          <a:xfrm>
            <a:off x="871068" y="1853353"/>
            <a:ext cx="10515600" cy="4480753"/>
          </a:xfrm>
        </p:spPr>
        <p:txBody>
          <a:bodyPr>
            <a:normAutofit fontScale="40000" lnSpcReduction="20000"/>
          </a:bodyPr>
          <a:lstStyle/>
          <a:p>
            <a:r>
              <a:rPr lang="tr-TR" dirty="0">
                <a:latin typeface="Times New Roman" panose="02020603050405020304" pitchFamily="18" charset="0"/>
                <a:cs typeface="Times New Roman" panose="02020603050405020304" pitchFamily="18" charset="0"/>
              </a:rPr>
              <a:t>Mühendislik Hizmetleri/Asansör Avan Proje Hazırlama Mühendis Yeterlilik </a:t>
            </a:r>
          </a:p>
          <a:p>
            <a:r>
              <a:rPr lang="tr-TR" dirty="0">
                <a:latin typeface="Times New Roman" panose="02020603050405020304" pitchFamily="18" charset="0"/>
                <a:cs typeface="Times New Roman" panose="02020603050405020304" pitchFamily="18" charset="0"/>
              </a:rPr>
              <a:t>Mühendislik Hizmetleri/Asansör Mühendis Yeterlilik </a:t>
            </a:r>
          </a:p>
          <a:p>
            <a:r>
              <a:rPr lang="tr-TR" dirty="0">
                <a:latin typeface="Times New Roman" panose="02020603050405020304" pitchFamily="18" charset="0"/>
                <a:cs typeface="Times New Roman" panose="02020603050405020304" pitchFamily="18" charset="0"/>
              </a:rPr>
              <a:t>Mühendislik Hizmetleri/Doğalgaz İç Tesisat Mühendis Yeterlilik</a:t>
            </a:r>
          </a:p>
          <a:p>
            <a:r>
              <a:rPr lang="tr-TR" dirty="0">
                <a:latin typeface="Times New Roman" panose="02020603050405020304" pitchFamily="18" charset="0"/>
                <a:cs typeface="Times New Roman" panose="02020603050405020304" pitchFamily="18" charset="0"/>
              </a:rPr>
              <a:t>Mühendislik Hizmetleri/Endüstriyel ve Büyük Tüketimli Tesislerin Doğalgaza Dönüşümü Mühendis Yeterlilik </a:t>
            </a:r>
          </a:p>
          <a:p>
            <a:r>
              <a:rPr lang="tr-TR" dirty="0">
                <a:latin typeface="Times New Roman" panose="02020603050405020304" pitchFamily="18" charset="0"/>
                <a:cs typeface="Times New Roman" panose="02020603050405020304" pitchFamily="18" charset="0"/>
              </a:rPr>
              <a:t>Mühendislik Hizmetleri/Havalandırma Tesisatı Mühendis Yeterlilik</a:t>
            </a:r>
          </a:p>
          <a:p>
            <a:r>
              <a:rPr lang="tr-TR" dirty="0">
                <a:latin typeface="Times New Roman" panose="02020603050405020304" pitchFamily="18" charset="0"/>
                <a:cs typeface="Times New Roman" panose="02020603050405020304" pitchFamily="18" charset="0"/>
              </a:rPr>
              <a:t>Mühendislik Hizmetleri/Klima Tesisatı Mühendis Yeterlilik</a:t>
            </a:r>
          </a:p>
          <a:p>
            <a:r>
              <a:rPr lang="tr-TR" dirty="0">
                <a:latin typeface="Times New Roman" panose="02020603050405020304" pitchFamily="18" charset="0"/>
                <a:cs typeface="Times New Roman" panose="02020603050405020304" pitchFamily="18" charset="0"/>
              </a:rPr>
              <a:t>Mühendislik Hizmetleri/Mekanik Tesisat Mühendis Yeterlilik</a:t>
            </a:r>
          </a:p>
          <a:p>
            <a:r>
              <a:rPr lang="tr-TR" dirty="0">
                <a:latin typeface="Times New Roman" panose="02020603050405020304" pitchFamily="18" charset="0"/>
                <a:cs typeface="Times New Roman" panose="02020603050405020304" pitchFamily="18" charset="0"/>
              </a:rPr>
              <a:t>Mühendislik Hizmetleri/Soğutma Tesisatı Mühendis Yeterlilik </a:t>
            </a:r>
          </a:p>
          <a:p>
            <a:r>
              <a:rPr lang="tr-TR" dirty="0">
                <a:latin typeface="Times New Roman" panose="02020603050405020304" pitchFamily="18" charset="0"/>
                <a:cs typeface="Times New Roman" panose="02020603050405020304" pitchFamily="18" charset="0"/>
              </a:rPr>
              <a:t>Mühendislik Hizmetleri/Yangın Tesisatı Mühendis Yeterlilik</a:t>
            </a:r>
          </a:p>
          <a:p>
            <a:pPr marL="0" indent="0">
              <a:buNone/>
            </a:pPr>
            <a:endParaRPr lang="tr-TR" dirty="0"/>
          </a:p>
          <a:p>
            <a:pPr marL="0" indent="0">
              <a:buNone/>
            </a:pPr>
            <a:endParaRPr lang="tr-TR" dirty="0"/>
          </a:p>
          <a:p>
            <a:r>
              <a:rPr lang="tr-TR" dirty="0">
                <a:latin typeface="Times New Roman" panose="02020603050405020304" pitchFamily="18" charset="0"/>
                <a:cs typeface="Times New Roman" panose="02020603050405020304" pitchFamily="18" charset="0"/>
              </a:rPr>
              <a:t>Kaynak ve Tahribatsız - </a:t>
            </a:r>
            <a:r>
              <a:rPr lang="tr-TR" dirty="0" err="1">
                <a:latin typeface="Times New Roman" panose="02020603050405020304" pitchFamily="18" charset="0"/>
                <a:cs typeface="Times New Roman" panose="02020603050405020304" pitchFamily="18" charset="0"/>
              </a:rPr>
              <a:t>Tahribatlı</a:t>
            </a:r>
            <a:r>
              <a:rPr lang="tr-TR" dirty="0">
                <a:latin typeface="Times New Roman" panose="02020603050405020304" pitchFamily="18" charset="0"/>
                <a:cs typeface="Times New Roman" panose="02020603050405020304" pitchFamily="18" charset="0"/>
              </a:rPr>
              <a:t> Muayene/Metal Kaynakçısı (ISO 9606-1 Çelik Kaynakçısı, TS EN ISO 9606-2 Alüminyum Kaynakçısı,) </a:t>
            </a:r>
          </a:p>
          <a:p>
            <a:r>
              <a:rPr lang="tr-TR" dirty="0">
                <a:latin typeface="Times New Roman" panose="02020603050405020304" pitchFamily="18" charset="0"/>
                <a:cs typeface="Times New Roman" panose="02020603050405020304" pitchFamily="18" charset="0"/>
              </a:rPr>
              <a:t>Kaynak ve Tahribatsız - </a:t>
            </a:r>
            <a:r>
              <a:rPr lang="tr-TR" dirty="0" err="1">
                <a:latin typeface="Times New Roman" panose="02020603050405020304" pitchFamily="18" charset="0"/>
                <a:cs typeface="Times New Roman" panose="02020603050405020304" pitchFamily="18" charset="0"/>
              </a:rPr>
              <a:t>Tahribatlı</a:t>
            </a:r>
            <a:r>
              <a:rPr lang="tr-TR" dirty="0">
                <a:latin typeface="Times New Roman" panose="02020603050405020304" pitchFamily="18" charset="0"/>
                <a:cs typeface="Times New Roman" panose="02020603050405020304" pitchFamily="18" charset="0"/>
              </a:rPr>
              <a:t> Muayene/Plastik Kaynakçısı(TS EN 13067) </a:t>
            </a:r>
          </a:p>
          <a:p>
            <a:r>
              <a:rPr lang="tr-TR" dirty="0">
                <a:latin typeface="Times New Roman" panose="02020603050405020304" pitchFamily="18" charset="0"/>
                <a:cs typeface="Times New Roman" panose="02020603050405020304" pitchFamily="18" charset="0"/>
              </a:rPr>
              <a:t>Kaynak ve Tahribatsız - </a:t>
            </a:r>
            <a:r>
              <a:rPr lang="tr-TR" dirty="0" err="1">
                <a:latin typeface="Times New Roman" panose="02020603050405020304" pitchFamily="18" charset="0"/>
                <a:cs typeface="Times New Roman" panose="02020603050405020304" pitchFamily="18" charset="0"/>
              </a:rPr>
              <a:t>Tahribatlı</a:t>
            </a:r>
            <a:r>
              <a:rPr lang="tr-TR" dirty="0">
                <a:latin typeface="Times New Roman" panose="02020603050405020304" pitchFamily="18" charset="0"/>
                <a:cs typeface="Times New Roman" panose="02020603050405020304" pitchFamily="18" charset="0"/>
              </a:rPr>
              <a:t> Muayene/Tahribatsız Muayene Personeli/ Tahribatsız Muayene - Görsel Muayene(VT) TS EN ISO 9712 </a:t>
            </a:r>
          </a:p>
          <a:p>
            <a:r>
              <a:rPr lang="tr-TR" dirty="0">
                <a:latin typeface="Times New Roman" panose="02020603050405020304" pitchFamily="18" charset="0"/>
                <a:cs typeface="Times New Roman" panose="02020603050405020304" pitchFamily="18" charset="0"/>
              </a:rPr>
              <a:t>Kaynak ve Tahribatsız - </a:t>
            </a:r>
            <a:r>
              <a:rPr lang="tr-TR" dirty="0" err="1">
                <a:latin typeface="Times New Roman" panose="02020603050405020304" pitchFamily="18" charset="0"/>
                <a:cs typeface="Times New Roman" panose="02020603050405020304" pitchFamily="18" charset="0"/>
              </a:rPr>
              <a:t>Tahribatlı</a:t>
            </a:r>
            <a:r>
              <a:rPr lang="tr-TR" dirty="0">
                <a:latin typeface="Times New Roman" panose="02020603050405020304" pitchFamily="18" charset="0"/>
                <a:cs typeface="Times New Roman" panose="02020603050405020304" pitchFamily="18" charset="0"/>
              </a:rPr>
              <a:t> Muayene/Tahribatsız Muayene Personeli/ Tahribatsız Muayene - Manyetik Parçacık Muayenesi (MT) TS EN ISO 9712 </a:t>
            </a:r>
          </a:p>
          <a:p>
            <a:r>
              <a:rPr lang="tr-TR" dirty="0">
                <a:latin typeface="Times New Roman" panose="02020603050405020304" pitchFamily="18" charset="0"/>
                <a:cs typeface="Times New Roman" panose="02020603050405020304" pitchFamily="18" charset="0"/>
              </a:rPr>
              <a:t>Kaynak ve Tahribatsız - </a:t>
            </a:r>
            <a:r>
              <a:rPr lang="tr-TR" dirty="0" err="1">
                <a:latin typeface="Times New Roman" panose="02020603050405020304" pitchFamily="18" charset="0"/>
                <a:cs typeface="Times New Roman" panose="02020603050405020304" pitchFamily="18" charset="0"/>
              </a:rPr>
              <a:t>Tahribatlı</a:t>
            </a:r>
            <a:r>
              <a:rPr lang="tr-TR" dirty="0">
                <a:latin typeface="Times New Roman" panose="02020603050405020304" pitchFamily="18" charset="0"/>
                <a:cs typeface="Times New Roman" panose="02020603050405020304" pitchFamily="18" charset="0"/>
              </a:rPr>
              <a:t> Muayene/Tahribatsız Muayene Personeli/ Tahribatsız Muayene - </a:t>
            </a:r>
            <a:r>
              <a:rPr lang="tr-TR" dirty="0" err="1">
                <a:latin typeface="Times New Roman" panose="02020603050405020304" pitchFamily="18" charset="0"/>
                <a:cs typeface="Times New Roman" panose="02020603050405020304" pitchFamily="18" charset="0"/>
              </a:rPr>
              <a:t>Penetrant</a:t>
            </a:r>
            <a:r>
              <a:rPr lang="tr-TR" dirty="0">
                <a:latin typeface="Times New Roman" panose="02020603050405020304" pitchFamily="18" charset="0"/>
                <a:cs typeface="Times New Roman" panose="02020603050405020304" pitchFamily="18" charset="0"/>
              </a:rPr>
              <a:t> Muayenesi (PT) TS EN ISO 9712 </a:t>
            </a:r>
          </a:p>
          <a:p>
            <a:r>
              <a:rPr lang="tr-TR" dirty="0">
                <a:latin typeface="Times New Roman" panose="02020603050405020304" pitchFamily="18" charset="0"/>
                <a:cs typeface="Times New Roman" panose="02020603050405020304" pitchFamily="18" charset="0"/>
              </a:rPr>
              <a:t>Kaynak ve Tahribatsız - </a:t>
            </a:r>
            <a:r>
              <a:rPr lang="tr-TR" dirty="0" err="1">
                <a:latin typeface="Times New Roman" panose="02020603050405020304" pitchFamily="18" charset="0"/>
                <a:cs typeface="Times New Roman" panose="02020603050405020304" pitchFamily="18" charset="0"/>
              </a:rPr>
              <a:t>Tahribatlı</a:t>
            </a:r>
            <a:r>
              <a:rPr lang="tr-TR" dirty="0">
                <a:latin typeface="Times New Roman" panose="02020603050405020304" pitchFamily="18" charset="0"/>
                <a:cs typeface="Times New Roman" panose="02020603050405020304" pitchFamily="18" charset="0"/>
              </a:rPr>
              <a:t> Muayene/Tahribatsız Muayene Personeli/ Tahribatsız Muayene - </a:t>
            </a:r>
            <a:r>
              <a:rPr lang="tr-TR" dirty="0" err="1">
                <a:latin typeface="Times New Roman" panose="02020603050405020304" pitchFamily="18" charset="0"/>
                <a:cs typeface="Times New Roman" panose="02020603050405020304" pitchFamily="18" charset="0"/>
              </a:rPr>
              <a:t>Ultrasonik</a:t>
            </a:r>
            <a:r>
              <a:rPr lang="tr-TR" dirty="0">
                <a:latin typeface="Times New Roman" panose="02020603050405020304" pitchFamily="18" charset="0"/>
                <a:cs typeface="Times New Roman" panose="02020603050405020304" pitchFamily="18" charset="0"/>
              </a:rPr>
              <a:t> Muayene (UT) TS EN ISO 9712</a:t>
            </a:r>
          </a:p>
          <a:p>
            <a:endParaRPr lang="tr-TR" dirty="0"/>
          </a:p>
        </p:txBody>
      </p:sp>
      <p:pic>
        <p:nvPicPr>
          <p:cNvPr id="16" name="Resim 1" descr="Pbk My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5180" y="104566"/>
            <a:ext cx="2311851" cy="8452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B-0003-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5276" y="104919"/>
            <a:ext cx="578478" cy="84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533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2"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3"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Unvan 1"/>
          <p:cNvSpPr>
            <a:spLocks noGrp="1"/>
          </p:cNvSpPr>
          <p:nvPr>
            <p:ph type="title"/>
          </p:nvPr>
        </p:nvSpPr>
        <p:spPr>
          <a:xfrm>
            <a:off x="4109774" y="1800394"/>
            <a:ext cx="7701226" cy="598452"/>
          </a:xfrm>
        </p:spPr>
        <p:txBody>
          <a:bodyPr>
            <a:noAutofit/>
          </a:bodyPr>
          <a:lstStyle/>
          <a:p>
            <a:r>
              <a:rPr lang="tr-TR" sz="2600" u="sng" dirty="0">
                <a:solidFill>
                  <a:schemeClr val="accent1"/>
                </a:solidFill>
                <a:latin typeface="Times New Roman" panose="02020603050405020304" pitchFamily="18" charset="0"/>
                <a:cs typeface="Times New Roman" panose="02020603050405020304" pitchFamily="18" charset="0"/>
              </a:rPr>
              <a:t>DIŞ ve İÇ KURULUŞ DENETİM MEKANİZMALARI</a:t>
            </a:r>
          </a:p>
        </p:txBody>
      </p:sp>
      <p:sp>
        <p:nvSpPr>
          <p:cNvPr id="6" name="İçerik Yer Tutucusu 2"/>
          <p:cNvSpPr>
            <a:spLocks noGrp="1"/>
          </p:cNvSpPr>
          <p:nvPr>
            <p:ph idx="1"/>
          </p:nvPr>
        </p:nvSpPr>
        <p:spPr>
          <a:xfrm>
            <a:off x="3895043" y="2398846"/>
            <a:ext cx="8232949" cy="4170066"/>
          </a:xfrm>
        </p:spPr>
        <p:txBody>
          <a:bodyPr>
            <a:normAutofit/>
          </a:bodyPr>
          <a:lstStyle/>
          <a:p>
            <a:r>
              <a:rPr lang="tr-TR" sz="2400" dirty="0">
                <a:solidFill>
                  <a:srgbClr val="FF0000"/>
                </a:solidFill>
                <a:latin typeface="Times New Roman" panose="02020603050405020304" pitchFamily="18" charset="0"/>
                <a:cs typeface="Times New Roman" panose="02020603050405020304" pitchFamily="18" charset="0"/>
              </a:rPr>
              <a:t>TÜRKAK</a:t>
            </a:r>
            <a:r>
              <a:rPr lang="tr-TR" sz="2400" dirty="0">
                <a:latin typeface="Times New Roman" panose="02020603050405020304" pitchFamily="18" charset="0"/>
                <a:cs typeface="Times New Roman" panose="02020603050405020304" pitchFamily="18" charset="0"/>
              </a:rPr>
              <a:t> tarafından</a:t>
            </a:r>
          </a:p>
          <a:p>
            <a:pPr marL="0" indent="0">
              <a:buNone/>
            </a:pPr>
            <a:r>
              <a:rPr lang="tr-TR" sz="2400" dirty="0">
                <a:latin typeface="Times New Roman" panose="02020603050405020304" pitchFamily="18" charset="0"/>
                <a:cs typeface="Times New Roman" panose="02020603050405020304" pitchFamily="18" charset="0"/>
              </a:rPr>
              <a:t>18-22 Temmuz 2023 </a:t>
            </a:r>
            <a:r>
              <a:rPr lang="tr-TR" sz="2400" i="1" dirty="0">
                <a:latin typeface="Times New Roman" panose="02020603050405020304" pitchFamily="18" charset="0"/>
                <a:cs typeface="Times New Roman" panose="02020603050405020304" pitchFamily="18" charset="0"/>
              </a:rPr>
              <a:t>Akreditasyon Yenileme Denetimleri </a:t>
            </a:r>
            <a:r>
              <a:rPr lang="tr-TR" sz="2400" dirty="0">
                <a:latin typeface="Times New Roman" panose="02020603050405020304" pitchFamily="18" charset="0"/>
                <a:cs typeface="Times New Roman" panose="02020603050405020304" pitchFamily="18" charset="0"/>
              </a:rPr>
              <a:t>ile Sertifikamız yenilenmiştir.</a:t>
            </a:r>
          </a:p>
          <a:p>
            <a:pPr marL="0" indent="0">
              <a:buNone/>
            </a:pPr>
            <a:r>
              <a:rPr lang="tr-TR" sz="2400" dirty="0">
                <a:latin typeface="Times New Roman" panose="02020603050405020304" pitchFamily="18" charset="0"/>
                <a:cs typeface="Times New Roman" panose="02020603050405020304" pitchFamily="18" charset="0"/>
              </a:rPr>
              <a:t>PBK 17024 </a:t>
            </a:r>
            <a:r>
              <a:rPr lang="tr-TR" sz="2400" dirty="0" err="1">
                <a:latin typeface="Times New Roman" panose="02020603050405020304" pitchFamily="18" charset="0"/>
                <a:cs typeface="Times New Roman" panose="02020603050405020304" pitchFamily="18" charset="0"/>
              </a:rPr>
              <a:t>Standartına</a:t>
            </a:r>
            <a:r>
              <a:rPr lang="tr-TR" sz="2400" dirty="0">
                <a:latin typeface="Times New Roman" panose="02020603050405020304" pitchFamily="18" charset="0"/>
                <a:cs typeface="Times New Roman" panose="02020603050405020304" pitchFamily="18" charset="0"/>
              </a:rPr>
              <a:t> uygunlunu her yıl </a:t>
            </a:r>
            <a:r>
              <a:rPr lang="tr-TR" sz="2400" i="1" dirty="0">
                <a:latin typeface="Times New Roman" panose="02020603050405020304" pitchFamily="18" charset="0"/>
                <a:cs typeface="Times New Roman" panose="02020603050405020304" pitchFamily="18" charset="0"/>
              </a:rPr>
              <a:t>Gözetim Denetimleri </a:t>
            </a:r>
            <a:r>
              <a:rPr lang="tr-TR" sz="2400" dirty="0">
                <a:latin typeface="Times New Roman" panose="02020603050405020304" pitchFamily="18" charset="0"/>
                <a:cs typeface="Times New Roman" panose="02020603050405020304" pitchFamily="18" charset="0"/>
              </a:rPr>
              <a:t>ile sürdürmesi halinde 2027 yılına kadar geçerlidir. </a:t>
            </a:r>
          </a:p>
          <a:p>
            <a:r>
              <a:rPr lang="tr-TR" sz="2400" dirty="0">
                <a:solidFill>
                  <a:srgbClr val="FF0000"/>
                </a:solidFill>
                <a:latin typeface="Times New Roman" panose="02020603050405020304" pitchFamily="18" charset="0"/>
                <a:cs typeface="Times New Roman" panose="02020603050405020304" pitchFamily="18" charset="0"/>
              </a:rPr>
              <a:t>İç Tetkik</a:t>
            </a:r>
          </a:p>
          <a:p>
            <a:pPr marL="0" indent="0">
              <a:buNone/>
            </a:pPr>
            <a:r>
              <a:rPr lang="tr-TR" sz="2400" dirty="0">
                <a:latin typeface="Times New Roman" panose="02020603050405020304" pitchFamily="18" charset="0"/>
                <a:cs typeface="Times New Roman" panose="02020603050405020304" pitchFamily="18" charset="0"/>
              </a:rPr>
              <a:t>23-24 Ocak 2023 tarihlerinde yapılarak İç Denetim Mekanizmamızı gerçekleştirdik.</a:t>
            </a:r>
            <a:endParaRPr lang="tr-TR" sz="2400" dirty="0">
              <a:solidFill>
                <a:srgbClr val="FF0000"/>
              </a:solidFill>
              <a:latin typeface="Times New Roman" panose="02020603050405020304" pitchFamily="18" charset="0"/>
              <a:cs typeface="Times New Roman" panose="02020603050405020304" pitchFamily="18" charset="0"/>
            </a:endParaRPr>
          </a:p>
          <a:p>
            <a:r>
              <a:rPr lang="tr-TR" sz="2400" dirty="0">
                <a:solidFill>
                  <a:srgbClr val="FF0000"/>
                </a:solidFill>
                <a:latin typeface="Times New Roman" panose="02020603050405020304" pitchFamily="18" charset="0"/>
                <a:cs typeface="Times New Roman" panose="02020603050405020304" pitchFamily="18" charset="0"/>
              </a:rPr>
              <a:t>İç Doğrulamalar  </a:t>
            </a:r>
            <a:r>
              <a:rPr lang="tr-TR" sz="2400" dirty="0">
                <a:latin typeface="Times New Roman" panose="02020603050405020304" pitchFamily="18" charset="0"/>
                <a:cs typeface="Times New Roman" panose="02020603050405020304" pitchFamily="18" charset="0"/>
              </a:rPr>
              <a:t>ile sürekli iyileştirmeler yapılmaktadır. </a:t>
            </a: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308" y="1800394"/>
            <a:ext cx="3455261" cy="4505952"/>
          </a:xfrm>
          <a:prstGeom prst="rect">
            <a:avLst/>
          </a:prstGeom>
          <a:ln w="88900" cap="sq" cmpd="thickThin">
            <a:solidFill>
              <a:srgbClr val="000000"/>
            </a:solidFill>
            <a:prstDash val="solid"/>
            <a:miter lim="800000"/>
          </a:ln>
          <a:effectLst>
            <a:innerShdw blurRad="76200">
              <a:srgbClr val="000000"/>
            </a:innerShdw>
          </a:effectLst>
        </p:spPr>
      </p:pic>
      <p:pic>
        <p:nvPicPr>
          <p:cNvPr id="8" name="Resim 1" descr="Pbk My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5180" y="104566"/>
            <a:ext cx="2311851" cy="8452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B-0003-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35276" y="104919"/>
            <a:ext cx="578478" cy="84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756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00626" y="1671871"/>
            <a:ext cx="4091408" cy="425684"/>
          </a:xfrm>
          <a:prstGeom prst="rect">
            <a:avLst/>
          </a:prstGeom>
          <a:noFill/>
          <a:ln w="9525" algn="ctr">
            <a:noFill/>
            <a:miter lim="800000"/>
            <a:headEnd/>
            <a:tailEnd/>
          </a:ln>
        </p:spPr>
        <p:txBody>
          <a:bodyPr/>
          <a:lstStyle/>
          <a:p>
            <a:pPr algn="ctr" eaLnBrk="1" hangingPunct="1">
              <a:defRPr/>
            </a:pPr>
            <a:r>
              <a:rPr lang="tr-TR" sz="2000" b="1" dirty="0">
                <a:solidFill>
                  <a:srgbClr val="FF0000"/>
                </a:solidFill>
              </a:rPr>
              <a:t>AKREDİTASYON ÇALIŞMALARI</a:t>
            </a:r>
          </a:p>
        </p:txBody>
      </p:sp>
      <p:sp>
        <p:nvSpPr>
          <p:cNvPr id="3" name="Text Box 8"/>
          <p:cNvSpPr txBox="1">
            <a:spLocks noChangeArrowheads="1"/>
          </p:cNvSpPr>
          <p:nvPr/>
        </p:nvSpPr>
        <p:spPr bwMode="auto">
          <a:xfrm>
            <a:off x="588023" y="3863320"/>
            <a:ext cx="11331039"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endParaRPr lang="tr-TR" altLang="tr-TR" sz="1100" b="1" dirty="0">
              <a:solidFill>
                <a:schemeClr val="accent1">
                  <a:lumMod val="75000"/>
                </a:schemeClr>
              </a:solidFill>
              <a:latin typeface="Palatino Linotype" panose="02040502050505030304" pitchFamily="18" charset="0"/>
            </a:endParaRPr>
          </a:p>
          <a:p>
            <a:pPr eaLnBrk="1" hangingPunct="1">
              <a:spcBef>
                <a:spcPct val="50000"/>
              </a:spcBef>
              <a:buFontTx/>
              <a:buNone/>
            </a:pPr>
            <a:r>
              <a:rPr lang="tr-TR" altLang="tr-TR" dirty="0">
                <a:solidFill>
                  <a:schemeClr val="tx1"/>
                </a:solidFill>
                <a:latin typeface="Times New Roman" panose="02020603050405020304" pitchFamily="18" charset="0"/>
                <a:cs typeface="Times New Roman" panose="02020603050405020304" pitchFamily="18" charset="0"/>
              </a:rPr>
              <a:t>Muayene Kuruluşumuz Periyodik kontroller, Teknik Ölçüm ve Analizler kapsamlarında 2004 yılında akredite olmuştur.</a:t>
            </a:r>
          </a:p>
          <a:p>
            <a:pPr algn="just" eaLnBrk="1" hangingPunct="1">
              <a:spcBef>
                <a:spcPct val="50000"/>
              </a:spcBef>
              <a:buFontTx/>
              <a:buNone/>
            </a:pPr>
            <a:r>
              <a:rPr lang="tr-TR" altLang="tr-TR" dirty="0">
                <a:solidFill>
                  <a:schemeClr val="tx1"/>
                </a:solidFill>
                <a:latin typeface="Times New Roman" panose="02020603050405020304" pitchFamily="18" charset="0"/>
                <a:cs typeface="Times New Roman" panose="02020603050405020304" pitchFamily="18" charset="0"/>
              </a:rPr>
              <a:t>“Sanayi Kaynaklı Hava Kirliliğinin Kontrolü Yönetmeliği” kapsamındaki Baca Gazı Emisyon Ölçümleri alanında faaliyet yürüten Deney Laboratuvarımız 2007 yılında akredite olmuştur.</a:t>
            </a:r>
          </a:p>
        </p:txBody>
      </p:sp>
      <p:pic>
        <p:nvPicPr>
          <p:cNvPr id="4" name="Picture 7" descr="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7869" y="2359790"/>
            <a:ext cx="2623972" cy="112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AB-0003-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0778" y="2359790"/>
            <a:ext cx="790003" cy="115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ev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8929" y="2210877"/>
            <a:ext cx="1359811" cy="13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10 Resim" descr="file.png"/>
          <p:cNvPicPr>
            <a:picLocks noChangeAspect="1"/>
          </p:cNvPicPr>
          <p:nvPr/>
        </p:nvPicPr>
        <p:blipFill>
          <a:blip r:embed="rId5"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6"/>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Tree>
    <p:extLst>
      <p:ext uri="{BB962C8B-B14F-4D97-AF65-F5344CB8AC3E}">
        <p14:creationId xmlns:p14="http://schemas.microsoft.com/office/powerpoint/2010/main" val="2009953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13" name="Dikdörtgen 12"/>
          <p:cNvSpPr/>
          <p:nvPr/>
        </p:nvSpPr>
        <p:spPr>
          <a:xfrm>
            <a:off x="64008" y="1444752"/>
            <a:ext cx="3968496" cy="553357"/>
          </a:xfrm>
          <a:prstGeom prst="rect">
            <a:avLst/>
          </a:prstGeom>
        </p:spPr>
        <p:txBody>
          <a:bodyPr wrap="square">
            <a:spAutoFit/>
          </a:bodyPr>
          <a:lstStyle/>
          <a:p>
            <a:pPr algn="ctr">
              <a:lnSpc>
                <a:spcPct val="107000"/>
              </a:lnSpc>
            </a:pPr>
            <a:r>
              <a:rPr lang="tr-TR" sz="2800" b="1" dirty="0">
                <a:solidFill>
                  <a:srgbClr val="FF0000"/>
                </a:solidFill>
                <a:latin typeface="Times New Roman" panose="02020603050405020304" pitchFamily="18" charset="0"/>
                <a:cs typeface="Times New Roman" panose="02020603050405020304" pitchFamily="18" charset="0"/>
              </a:rPr>
              <a:t>TEKNİK HİZMETLER</a:t>
            </a:r>
          </a:p>
        </p:txBody>
      </p:sp>
      <p:sp>
        <p:nvSpPr>
          <p:cNvPr id="14" name="Dikdörtgen 13"/>
          <p:cNvSpPr/>
          <p:nvPr/>
        </p:nvSpPr>
        <p:spPr>
          <a:xfrm>
            <a:off x="-603504" y="1998109"/>
            <a:ext cx="12637008" cy="1156086"/>
          </a:xfrm>
          <a:prstGeom prst="rect">
            <a:avLst/>
          </a:prstGeom>
        </p:spPr>
        <p:txBody>
          <a:bodyPr wrap="square">
            <a:spAutoFit/>
          </a:bodyPr>
          <a:lstStyle/>
          <a:p>
            <a:pPr marL="719455">
              <a:lnSpc>
                <a:spcPct val="150000"/>
              </a:lnSpc>
              <a:spcBef>
                <a:spcPts val="700"/>
              </a:spcBef>
              <a:spcAft>
                <a:spcPts val="0"/>
              </a:spcAft>
            </a:pPr>
            <a:r>
              <a:rPr lang="tr-TR" sz="1600" dirty="0">
                <a:latin typeface="Times New Roman" panose="02020603050405020304" pitchFamily="18" charset="0"/>
                <a:cs typeface="Times New Roman" panose="02020603050405020304" pitchFamily="18" charset="0"/>
              </a:rPr>
              <a:t>Makina Mühendisleri Odası; TMMOB Kanunu, MMO Ana Yönetmeliği ve bağlı yönetmelikleri doğrultusunda Şube, İl ve İlçe Temsilcilikleri şeklinde tüm yurt düzeyine yayılan birimlerinde, deneyimli ve bilgili uzman teknik görevlileri ile gerekli araç gereç ve cihazları kullanarak teknik kontrol ve periyodik testleri gerçekleştirmektedir.</a:t>
            </a:r>
          </a:p>
        </p:txBody>
      </p:sp>
      <p:sp>
        <p:nvSpPr>
          <p:cNvPr id="15" name="Dikdörtgen 14"/>
          <p:cNvSpPr/>
          <p:nvPr/>
        </p:nvSpPr>
        <p:spPr>
          <a:xfrm>
            <a:off x="198781" y="3300517"/>
            <a:ext cx="4842095" cy="407035"/>
          </a:xfrm>
          <a:prstGeom prst="rect">
            <a:avLst/>
          </a:prstGeom>
        </p:spPr>
        <p:txBody>
          <a:bodyPr wrap="none">
            <a:spAutoFit/>
          </a:bodyPr>
          <a:lstStyle/>
          <a:p>
            <a:pPr>
              <a:lnSpc>
                <a:spcPct val="107000"/>
              </a:lnSpc>
              <a:spcAft>
                <a:spcPts val="800"/>
              </a:spcAft>
            </a:pPr>
            <a:r>
              <a:rPr lang="tr-TR" sz="2000" u="sng" dirty="0">
                <a:solidFill>
                  <a:schemeClr val="accent1"/>
                </a:solidFill>
              </a:rPr>
              <a:t>ONAYLANMIŞ KURULUŞ FAALİYETLERİ</a:t>
            </a:r>
          </a:p>
        </p:txBody>
      </p:sp>
      <p:sp>
        <p:nvSpPr>
          <p:cNvPr id="16" name="Dikdörtgen 15"/>
          <p:cNvSpPr/>
          <p:nvPr/>
        </p:nvSpPr>
        <p:spPr>
          <a:xfrm>
            <a:off x="198781" y="3853874"/>
            <a:ext cx="11478107" cy="1154162"/>
          </a:xfrm>
          <a:prstGeom prst="rect">
            <a:avLst/>
          </a:prstGeom>
        </p:spPr>
        <p:txBody>
          <a:bodyPr wrap="square">
            <a:spAutoFit/>
          </a:bodyPr>
          <a:lstStyle/>
          <a:p>
            <a:pPr algn="just">
              <a:spcBef>
                <a:spcPts val="565"/>
              </a:spcBef>
            </a:pPr>
            <a:r>
              <a:rPr lang="tr-TR" sz="1600" dirty="0">
                <a:latin typeface="Times New Roman" panose="02020603050405020304" pitchFamily="18" charset="0"/>
                <a:cs typeface="Times New Roman" panose="02020603050405020304" pitchFamily="18" charset="0"/>
              </a:rPr>
              <a:t>Avrupa Birliği mevzuatı, CE Uygunluk İşareti taşıması gereken ürünlerden yüksek risk taşıyan ürünlerin, piyasaya arz edilmeden önce konusunda uzman, üçüncü bir taraf olan ve AB Resmi Gazetesinde yayımlanmış kuruluşlar (Onaylanmış Kuruluş) tarafından uygunluk değerlendirmesine tabi tutulmasını şart koşmaktadır. </a:t>
            </a:r>
          </a:p>
          <a:p>
            <a:pPr algn="just">
              <a:spcBef>
                <a:spcPts val="565"/>
              </a:spcBef>
            </a:pPr>
            <a:endParaRPr lang="tr-TR" sz="1600" dirty="0">
              <a:latin typeface="Times New Roman" panose="02020603050405020304" pitchFamily="18" charset="0"/>
              <a:cs typeface="Times New Roman" panose="02020603050405020304" pitchFamily="18" charset="0"/>
            </a:endParaRPr>
          </a:p>
        </p:txBody>
      </p:sp>
      <p:sp>
        <p:nvSpPr>
          <p:cNvPr id="17" name="Dikdörtgen 16"/>
          <p:cNvSpPr/>
          <p:nvPr/>
        </p:nvSpPr>
        <p:spPr>
          <a:xfrm>
            <a:off x="198781" y="5058735"/>
            <a:ext cx="11569547" cy="1077218"/>
          </a:xfrm>
          <a:prstGeom prst="rect">
            <a:avLst/>
          </a:prstGeom>
        </p:spPr>
        <p:txBody>
          <a:bodyPr wrap="square">
            <a:spAutoFit/>
          </a:bodyPr>
          <a:lstStyle/>
          <a:p>
            <a:pPr algn="just">
              <a:spcBef>
                <a:spcPts val="565"/>
              </a:spcBef>
            </a:pPr>
            <a:r>
              <a:rPr lang="tr-TR" sz="1600" dirty="0">
                <a:latin typeface="Times New Roman" panose="02020603050405020304" pitchFamily="18" charset="0"/>
                <a:cs typeface="Times New Roman" panose="02020603050405020304" pitchFamily="18" charset="0"/>
              </a:rPr>
              <a:t>Odamız, TS EN ISO/IEC 17065 ve TS EN ISO/IEC 17020 standartları çerçevesinde 2014/33/AB Asansör Yönetmeliği ve 2016/426/AB Gaz Yakan Cihazlara Dair Yönetmelik kapsamında Türk Akreditasyon Kurumu’ndan akredite olmuş, akabinde T.C. Sanayi ve Teknoloji Bakanlığı’nca 2014/33/AB Asansör Yönetmeliği ve 2016/426/AB Gaz Yakan Cihazlara Dair Yönetmelik kapsamında onaylanmış kuruluş olarak atanmıştır</a:t>
            </a:r>
          </a:p>
        </p:txBody>
      </p:sp>
    </p:spTree>
    <p:extLst>
      <p:ext uri="{BB962C8B-B14F-4D97-AF65-F5344CB8AC3E}">
        <p14:creationId xmlns:p14="http://schemas.microsoft.com/office/powerpoint/2010/main" val="2387920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Metin kutusu 4"/>
          <p:cNvSpPr txBox="1"/>
          <p:nvPr/>
        </p:nvSpPr>
        <p:spPr>
          <a:xfrm>
            <a:off x="359423" y="2273496"/>
            <a:ext cx="10848808" cy="2154436"/>
          </a:xfrm>
          <a:prstGeom prst="rect">
            <a:avLst/>
          </a:prstGeom>
          <a:noFill/>
        </p:spPr>
        <p:txBody>
          <a:bodyPr wrap="square" rtlCol="0">
            <a:spAutoFit/>
          </a:bodyPr>
          <a:lstStyle/>
          <a:p>
            <a:r>
              <a:rPr lang="tr-TR" u="sng" dirty="0">
                <a:solidFill>
                  <a:schemeClr val="accent1"/>
                </a:solidFill>
                <a:latin typeface="Times New Roman" panose="02020603050405020304" pitchFamily="18" charset="0"/>
                <a:cs typeface="Times New Roman" panose="02020603050405020304" pitchFamily="18" charset="0"/>
              </a:rPr>
              <a:t>Asansör Yönetmeliği (2014/33/AB) Kapsamında Modüller;</a:t>
            </a:r>
          </a:p>
          <a:p>
            <a:endParaRPr lang="tr-TR" u="sng" dirty="0">
              <a:solidFill>
                <a:schemeClr val="accent1"/>
              </a:solidFill>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Asansörlerin AB Tip incelemesi (Modül B)</a:t>
            </a:r>
          </a:p>
          <a:p>
            <a:pPr marL="342900" lvl="0" indent="-342900">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Asansörlerin Birim doğrulamaya dayalı uygunluğu (Modül G)</a:t>
            </a:r>
          </a:p>
          <a:p>
            <a:pPr marL="342900" lvl="0" indent="-342900">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Asansörlerin Ürün Kalite Güvencesine Dayalı Tip Uygunluğu (Modül E) </a:t>
            </a:r>
          </a:p>
          <a:p>
            <a:pPr marL="342900" lvl="0" indent="-342900">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Asansörlerin Tam Kalite Güvencesi ile Tasarım İncelemesine Dayalı Uygunluğu (Modül H1) </a:t>
            </a:r>
          </a:p>
          <a:p>
            <a:pPr marL="342900" lvl="0" indent="-342900">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Asansörlerin İmalat Kalite Güvencesine Dayalı Tip Uygunluğu (Modül D) </a:t>
            </a:r>
          </a:p>
          <a:p>
            <a:endParaRPr lang="tr-TR" dirty="0">
              <a:solidFill>
                <a:prstClr val="black"/>
              </a:solidFill>
              <a:latin typeface="Times New Roman" panose="02020603050405020304" pitchFamily="18" charset="0"/>
              <a:cs typeface="Times New Roman" panose="02020603050405020304" pitchFamily="18" charset="0"/>
            </a:endParaRPr>
          </a:p>
        </p:txBody>
      </p:sp>
      <p:sp>
        <p:nvSpPr>
          <p:cNvPr id="6" name="Metin kutusu 5"/>
          <p:cNvSpPr txBox="1"/>
          <p:nvPr/>
        </p:nvSpPr>
        <p:spPr>
          <a:xfrm>
            <a:off x="299356" y="4194125"/>
            <a:ext cx="11593288" cy="1908215"/>
          </a:xfrm>
          <a:prstGeom prst="rect">
            <a:avLst/>
          </a:prstGeom>
          <a:noFill/>
        </p:spPr>
        <p:txBody>
          <a:bodyPr wrap="square" rtlCol="0">
            <a:spAutoFit/>
          </a:bodyPr>
          <a:lstStyle/>
          <a:p>
            <a:r>
              <a:rPr lang="tr-TR" u="sng" dirty="0">
                <a:solidFill>
                  <a:schemeClr val="accent1"/>
                </a:solidFill>
                <a:latin typeface="Times New Roman" panose="02020603050405020304" pitchFamily="18" charset="0"/>
                <a:cs typeface="Times New Roman" panose="02020603050405020304" pitchFamily="18" charset="0"/>
              </a:rPr>
              <a:t>Gaz Yakan Cihazlara Dair Yönetmelik(2016/426/AB) Kapsamında Modüller;</a:t>
            </a:r>
          </a:p>
          <a:p>
            <a:endParaRPr lang="tr-TR" u="sng" dirty="0">
              <a:solidFill>
                <a:schemeClr val="accent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AB Tip İncelemesi - Üretim Tipi (Modül B), </a:t>
            </a:r>
          </a:p>
          <a:p>
            <a:pPr marL="342900" indent="-342900">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Üretimin Dahili Kontrolü ve Ürünün Rastgele Aralıklarla Denetimli Muayenesine Dayalı Tipe Uygunluk (Modül C2),</a:t>
            </a:r>
          </a:p>
          <a:p>
            <a:pPr marL="342900" indent="-342900">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Ürün Doğrulamayı Esas Alan Tipe Uygunluk (Modül F),</a:t>
            </a:r>
          </a:p>
          <a:p>
            <a:pPr marL="342900" indent="-342900">
              <a:buFont typeface="Arial" panose="020B0604020202020204" pitchFamily="34" charset="0"/>
              <a:buChar char="•"/>
            </a:pPr>
            <a:r>
              <a:rPr lang="tr-TR" sz="1600" dirty="0">
                <a:latin typeface="Times New Roman" panose="02020603050405020304" pitchFamily="18" charset="0"/>
                <a:cs typeface="Times New Roman" panose="02020603050405020304" pitchFamily="18" charset="0"/>
              </a:rPr>
              <a:t>Birim Doğrulamasını Esas Alan Uygunluk (Modül G),</a:t>
            </a:r>
          </a:p>
          <a:p>
            <a:endParaRPr lang="tr-TR" dirty="0">
              <a:solidFill>
                <a:prstClr val="black"/>
              </a:solidFill>
              <a:latin typeface="Times New Roman" panose="02020603050405020304" pitchFamily="18" charset="0"/>
              <a:cs typeface="Times New Roman" panose="02020603050405020304" pitchFamily="18" charset="0"/>
            </a:endParaRPr>
          </a:p>
        </p:txBody>
      </p:sp>
      <p:sp>
        <p:nvSpPr>
          <p:cNvPr id="7" name="Dikdörtgen 6"/>
          <p:cNvSpPr/>
          <p:nvPr/>
        </p:nvSpPr>
        <p:spPr>
          <a:xfrm>
            <a:off x="359423" y="1633897"/>
            <a:ext cx="4842095" cy="407035"/>
          </a:xfrm>
          <a:prstGeom prst="rect">
            <a:avLst/>
          </a:prstGeom>
        </p:spPr>
        <p:txBody>
          <a:bodyPr wrap="none">
            <a:spAutoFit/>
          </a:bodyPr>
          <a:lstStyle/>
          <a:p>
            <a:pPr>
              <a:lnSpc>
                <a:spcPct val="107000"/>
              </a:lnSpc>
              <a:spcAft>
                <a:spcPts val="800"/>
              </a:spcAft>
            </a:pPr>
            <a:r>
              <a:rPr lang="tr-TR" sz="2000" u="sng" dirty="0">
                <a:solidFill>
                  <a:schemeClr val="accent1"/>
                </a:solidFill>
              </a:rPr>
              <a:t>ONAYLANMIŞ KURULUŞ FAALİYETLERİ</a:t>
            </a:r>
          </a:p>
        </p:txBody>
      </p:sp>
    </p:spTree>
    <p:extLst>
      <p:ext uri="{BB962C8B-B14F-4D97-AF65-F5344CB8AC3E}">
        <p14:creationId xmlns:p14="http://schemas.microsoft.com/office/powerpoint/2010/main" val="4175384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ctrTitle"/>
          </p:nvPr>
        </p:nvSpPr>
        <p:spPr>
          <a:xfrm>
            <a:off x="2202840" y="3023249"/>
            <a:ext cx="8962014" cy="1754477"/>
          </a:xfrm>
        </p:spPr>
        <p:txBody>
          <a:bodyPr>
            <a:noAutofit/>
          </a:bodyPr>
          <a:lstStyle/>
          <a:p>
            <a:pPr algn="just" eaLnBrk="1" fontAlgn="auto" hangingPunct="1">
              <a:lnSpc>
                <a:spcPct val="200000"/>
              </a:lnSpc>
              <a:spcAft>
                <a:spcPts val="0"/>
              </a:spcAft>
              <a:defRPr/>
            </a:pPr>
            <a:br>
              <a:rPr lang="tr-TR" sz="2000" dirty="0"/>
            </a:br>
            <a:r>
              <a:rPr lang="tr-TR" sz="1800" dirty="0">
                <a:latin typeface="Times New Roman" panose="02020603050405020304" pitchFamily="18" charset="0"/>
                <a:ea typeface="+mn-ea"/>
                <a:cs typeface="Times New Roman" panose="02020603050405020304" pitchFamily="18" charset="0"/>
              </a:rPr>
              <a:t>TMMOB Makina Mühendisleri Odası, Anayasanın 135. maddesi doğrultusunda çıkarılan 6235 sayılı Türk Mühendis ve Mimar Odaları Birliği (TMMOB) kanununa göre 1954 yılında kurulmuş kamu kurumu niteliğinde bir meslek kuruluşudur.</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13" y="3068638"/>
            <a:ext cx="165735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0 Resim" descr="file.png"/>
          <p:cNvPicPr>
            <a:picLocks noChangeAspect="1"/>
          </p:cNvPicPr>
          <p:nvPr/>
        </p:nvPicPr>
        <p:blipFill>
          <a:blip r:embed="rId4" cstate="print"/>
          <a:srcRect l="23653" t="54788" r="34297" b="20464"/>
          <a:stretch>
            <a:fillRect/>
          </a:stretch>
        </p:blipFill>
        <p:spPr>
          <a:xfrm>
            <a:off x="0" y="0"/>
            <a:ext cx="12192000" cy="1444752"/>
          </a:xfrm>
          <a:prstGeom prst="rect">
            <a:avLst/>
          </a:prstGeom>
        </p:spPr>
      </p:pic>
      <p:pic>
        <p:nvPicPr>
          <p:cNvPr id="12" name="Picture 3" descr="D:\logommo.jpg"/>
          <p:cNvPicPr>
            <a:picLocks noChangeAspect="1" noChangeArrowheads="1"/>
          </p:cNvPicPr>
          <p:nvPr/>
        </p:nvPicPr>
        <p:blipFill>
          <a:blip r:embed="rId5"/>
          <a:srcRect/>
          <a:stretch>
            <a:fillRect/>
          </a:stretch>
        </p:blipFill>
        <p:spPr bwMode="auto">
          <a:xfrm>
            <a:off x="198781" y="189145"/>
            <a:ext cx="778484" cy="779230"/>
          </a:xfrm>
          <a:prstGeom prst="rect">
            <a:avLst/>
          </a:prstGeom>
          <a:noFill/>
        </p:spPr>
      </p:pic>
      <p:sp>
        <p:nvSpPr>
          <p:cNvPr id="13"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Tree>
    <p:extLst>
      <p:ext uri="{BB962C8B-B14F-4D97-AF65-F5344CB8AC3E}">
        <p14:creationId xmlns:p14="http://schemas.microsoft.com/office/powerpoint/2010/main" val="1914668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graphicFrame>
        <p:nvGraphicFramePr>
          <p:cNvPr id="5" name="Tablo 4"/>
          <p:cNvGraphicFramePr>
            <a:graphicFrameLocks noGrp="1"/>
          </p:cNvGraphicFramePr>
          <p:nvPr>
            <p:extLst>
              <p:ext uri="{D42A27DB-BD31-4B8C-83A1-F6EECF244321}">
                <p14:modId xmlns:p14="http://schemas.microsoft.com/office/powerpoint/2010/main" val="2250653636"/>
              </p:ext>
            </p:extLst>
          </p:nvPr>
        </p:nvGraphicFramePr>
        <p:xfrm>
          <a:off x="262532" y="1376978"/>
          <a:ext cx="11716108" cy="5391172"/>
        </p:xfrm>
        <a:graphic>
          <a:graphicData uri="http://schemas.openxmlformats.org/drawingml/2006/table">
            <a:tbl>
              <a:tblPr>
                <a:tableStyleId>{E8B1032C-EA38-4F05-BA0D-38AFFFC7BED3}</a:tableStyleId>
              </a:tblPr>
              <a:tblGrid>
                <a:gridCol w="3481606">
                  <a:extLst>
                    <a:ext uri="{9D8B030D-6E8A-4147-A177-3AD203B41FA5}">
                      <a16:colId xmlns:a16="http://schemas.microsoft.com/office/drawing/2014/main" val="20000"/>
                    </a:ext>
                  </a:extLst>
                </a:gridCol>
                <a:gridCol w="577859">
                  <a:extLst>
                    <a:ext uri="{9D8B030D-6E8A-4147-A177-3AD203B41FA5}">
                      <a16:colId xmlns:a16="http://schemas.microsoft.com/office/drawing/2014/main" val="20001"/>
                    </a:ext>
                  </a:extLst>
                </a:gridCol>
                <a:gridCol w="3683857">
                  <a:extLst>
                    <a:ext uri="{9D8B030D-6E8A-4147-A177-3AD203B41FA5}">
                      <a16:colId xmlns:a16="http://schemas.microsoft.com/office/drawing/2014/main" val="20002"/>
                    </a:ext>
                  </a:extLst>
                </a:gridCol>
                <a:gridCol w="577859">
                  <a:extLst>
                    <a:ext uri="{9D8B030D-6E8A-4147-A177-3AD203B41FA5}">
                      <a16:colId xmlns:a16="http://schemas.microsoft.com/office/drawing/2014/main" val="20003"/>
                    </a:ext>
                  </a:extLst>
                </a:gridCol>
                <a:gridCol w="3394927">
                  <a:extLst>
                    <a:ext uri="{9D8B030D-6E8A-4147-A177-3AD203B41FA5}">
                      <a16:colId xmlns:a16="http://schemas.microsoft.com/office/drawing/2014/main" val="20004"/>
                    </a:ext>
                  </a:extLst>
                </a:gridCol>
              </a:tblGrid>
              <a:tr h="308998">
                <a:tc gridSpan="5">
                  <a:txBody>
                    <a:bodyPr/>
                    <a:lstStyle/>
                    <a:p>
                      <a:pPr algn="ctr" fontAlgn="b"/>
                      <a:r>
                        <a:rPr lang="tr-TR" sz="1600" u="sng" kern="1200" dirty="0">
                          <a:solidFill>
                            <a:schemeClr val="accent1"/>
                          </a:solidFill>
                        </a:rPr>
                        <a:t>ŞUBELERİN TEKNİK HİZMETLER ALANINDAKİ FAALİYETLERİ</a:t>
                      </a:r>
                      <a:endParaRPr lang="tr-TR" sz="1600" u="sng" kern="1200" dirty="0">
                        <a:solidFill>
                          <a:schemeClr val="accent1"/>
                        </a:solidFill>
                        <a:latin typeface="Times New Roman" panose="02020603050405020304" pitchFamily="18" charset="0"/>
                        <a:ea typeface="+mj-ea"/>
                        <a:cs typeface="Times New Roman" panose="02020603050405020304" pitchFamily="18" charset="0"/>
                      </a:endParaRPr>
                    </a:p>
                  </a:txBody>
                  <a:tcPr marL="6987" marR="6987" marT="6987"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64209">
                <a:tc>
                  <a:txBody>
                    <a:bodyPr/>
                    <a:lstStyle/>
                    <a:p>
                      <a:pPr algn="l" fontAlgn="b"/>
                      <a:endParaRPr lang="tr-TR" sz="900" b="0" i="0" u="none" strike="noStrike">
                        <a:solidFill>
                          <a:srgbClr val="000000"/>
                        </a:solidFill>
                        <a:effectLst/>
                        <a:latin typeface="+mn-lt"/>
                      </a:endParaRPr>
                    </a:p>
                  </a:txBody>
                  <a:tcPr marL="6987" marR="6987" marT="6987" marB="0" anchor="b"/>
                </a:tc>
                <a:tc>
                  <a:txBody>
                    <a:bodyPr/>
                    <a:lstStyle/>
                    <a:p>
                      <a:pPr algn="l" fontAlgn="b"/>
                      <a:endParaRPr lang="tr-TR" sz="900" b="0" i="0" u="none" strike="noStrike" dirty="0">
                        <a:solidFill>
                          <a:srgbClr val="000000"/>
                        </a:solidFill>
                        <a:effectLst/>
                        <a:latin typeface="+mn-lt"/>
                      </a:endParaRPr>
                    </a:p>
                  </a:txBody>
                  <a:tcPr marL="6987" marR="6987" marT="6987" marB="0" anchor="b"/>
                </a:tc>
                <a:tc>
                  <a:txBody>
                    <a:bodyPr/>
                    <a:lstStyle/>
                    <a:p>
                      <a:pPr algn="l" fontAlgn="b"/>
                      <a:endParaRPr lang="tr-TR" sz="900" b="0" i="0" u="none" strike="noStrike">
                        <a:solidFill>
                          <a:srgbClr val="000000"/>
                        </a:solidFill>
                        <a:effectLst/>
                        <a:latin typeface="+mn-lt"/>
                      </a:endParaRPr>
                    </a:p>
                  </a:txBody>
                  <a:tcPr marL="6987" marR="6987" marT="6987" marB="0" anchor="b"/>
                </a:tc>
                <a:tc>
                  <a:txBody>
                    <a:bodyPr/>
                    <a:lstStyle/>
                    <a:p>
                      <a:pPr algn="l" fontAlgn="b"/>
                      <a:endParaRPr lang="tr-TR" sz="900" b="0" i="0" u="none" strike="noStrike">
                        <a:solidFill>
                          <a:srgbClr val="000000"/>
                        </a:solidFill>
                        <a:effectLst/>
                        <a:latin typeface="+mn-lt"/>
                      </a:endParaRPr>
                    </a:p>
                  </a:txBody>
                  <a:tcPr marL="6987" marR="6987" marT="6987" marB="0" anchor="b"/>
                </a:tc>
                <a:tc>
                  <a:txBody>
                    <a:bodyPr/>
                    <a:lstStyle/>
                    <a:p>
                      <a:pPr algn="l" fontAlgn="b"/>
                      <a:endParaRPr lang="tr-TR" sz="900" b="0" i="0" u="none" strike="noStrike">
                        <a:solidFill>
                          <a:srgbClr val="000000"/>
                        </a:solidFill>
                        <a:effectLst/>
                        <a:latin typeface="+mn-lt"/>
                      </a:endParaRPr>
                    </a:p>
                  </a:txBody>
                  <a:tcPr marL="6987" marR="6987" marT="6987" marB="0" anchor="b"/>
                </a:tc>
                <a:extLst>
                  <a:ext uri="{0D108BD9-81ED-4DB2-BD59-A6C34878D82A}">
                    <a16:rowId xmlns:a16="http://schemas.microsoft.com/office/drawing/2014/main" val="10001"/>
                  </a:ext>
                </a:extLst>
              </a:tr>
              <a:tr h="335483">
                <a:tc>
                  <a:txBody>
                    <a:bodyPr/>
                    <a:lstStyle/>
                    <a:p>
                      <a:pPr algn="l" fontAlgn="ctr"/>
                      <a:r>
                        <a:rPr lang="tr-TR" sz="1600" u="sng" kern="1200" dirty="0">
                          <a:solidFill>
                            <a:schemeClr val="accent1"/>
                          </a:solidFill>
                          <a:latin typeface="+mn-lt"/>
                          <a:ea typeface="+mn-ea"/>
                          <a:cs typeface="+mn-cs"/>
                        </a:rPr>
                        <a:t>ADANA</a:t>
                      </a:r>
                    </a:p>
                  </a:txBody>
                  <a:tcPr marL="6987" marR="6987" marT="6987" marB="0" anchor="ctr"/>
                </a:tc>
                <a:tc>
                  <a:txBody>
                    <a:bodyPr/>
                    <a:lstStyle/>
                    <a:p>
                      <a:pPr algn="l" fontAlgn="b"/>
                      <a:endParaRPr lang="tr-TR" sz="1600" u="sng" kern="1200" dirty="0">
                        <a:solidFill>
                          <a:schemeClr val="accent1"/>
                        </a:solidFill>
                        <a:latin typeface="+mn-lt"/>
                        <a:ea typeface="+mn-ea"/>
                        <a:cs typeface="+mn-cs"/>
                      </a:endParaRPr>
                    </a:p>
                  </a:txBody>
                  <a:tcPr marL="6987" marR="6987" marT="6987" marB="0" anchor="b"/>
                </a:tc>
                <a:tc>
                  <a:txBody>
                    <a:bodyPr/>
                    <a:lstStyle/>
                    <a:p>
                      <a:pPr algn="l" fontAlgn="ctr"/>
                      <a:r>
                        <a:rPr lang="tr-TR" sz="1600" u="sng" kern="1200" dirty="0">
                          <a:solidFill>
                            <a:schemeClr val="accent1"/>
                          </a:solidFill>
                          <a:latin typeface="+mn-lt"/>
                          <a:ea typeface="+mn-ea"/>
                          <a:cs typeface="+mn-cs"/>
                        </a:rPr>
                        <a:t>ANKARA</a:t>
                      </a:r>
                    </a:p>
                  </a:txBody>
                  <a:tcPr marL="6987" marR="6987" marT="6987" marB="0" anchor="ctr"/>
                </a:tc>
                <a:tc>
                  <a:txBody>
                    <a:bodyPr/>
                    <a:lstStyle/>
                    <a:p>
                      <a:pPr algn="l" fontAlgn="b"/>
                      <a:endParaRPr lang="tr-TR" sz="1600" u="sng" kern="1200">
                        <a:solidFill>
                          <a:schemeClr val="accent1"/>
                        </a:solidFill>
                        <a:latin typeface="+mn-lt"/>
                        <a:ea typeface="+mn-ea"/>
                        <a:cs typeface="+mn-cs"/>
                      </a:endParaRPr>
                    </a:p>
                  </a:txBody>
                  <a:tcPr marL="6987" marR="6987" marT="6987" marB="0" anchor="b"/>
                </a:tc>
                <a:tc>
                  <a:txBody>
                    <a:bodyPr/>
                    <a:lstStyle/>
                    <a:p>
                      <a:pPr algn="l" fontAlgn="ctr"/>
                      <a:r>
                        <a:rPr lang="tr-TR" sz="1600" u="sng" kern="1200" dirty="0">
                          <a:solidFill>
                            <a:schemeClr val="accent1"/>
                          </a:solidFill>
                          <a:latin typeface="+mn-lt"/>
                          <a:ea typeface="+mn-ea"/>
                          <a:cs typeface="+mn-cs"/>
                        </a:rPr>
                        <a:t>ANTALYA</a:t>
                      </a:r>
                    </a:p>
                  </a:txBody>
                  <a:tcPr marL="6987" marR="6987" marT="6987" marB="0" anchor="ctr"/>
                </a:tc>
                <a:extLst>
                  <a:ext uri="{0D108BD9-81ED-4DB2-BD59-A6C34878D82A}">
                    <a16:rowId xmlns:a16="http://schemas.microsoft.com/office/drawing/2014/main" val="10002"/>
                  </a:ext>
                </a:extLst>
              </a:tr>
              <a:tr h="176571">
                <a:tc>
                  <a:txBody>
                    <a:bodyPr/>
                    <a:lstStyle/>
                    <a:p>
                      <a:pPr algn="l" fontAlgn="ctr"/>
                      <a:r>
                        <a:rPr lang="tr-TR" sz="1050" u="none" strike="noStrike">
                          <a:effectLst/>
                        </a:rPr>
                        <a:t>Asansör Periyodik Kontrolleri</a:t>
                      </a:r>
                      <a:endParaRPr lang="tr-TR" sz="1050" b="1" i="0" u="none" strike="noStrike">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Asansör Periyodik Kontrolleri</a:t>
                      </a:r>
                      <a:endParaRPr lang="tr-TR" sz="1050" b="1" i="0" u="none" strike="noStrike">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Asansör Periyodik Kontrolleri</a:t>
                      </a:r>
                      <a:endParaRPr lang="tr-TR" sz="1050" b="1" i="0" u="none" strike="noStrike">
                        <a:solidFill>
                          <a:srgbClr val="000000"/>
                        </a:solidFill>
                        <a:effectLst/>
                        <a:latin typeface="+mn-lt"/>
                      </a:endParaRPr>
                    </a:p>
                  </a:txBody>
                  <a:tcPr marL="6987" marR="6987" marT="6987" marB="0" anchor="ctr"/>
                </a:tc>
                <a:extLst>
                  <a:ext uri="{0D108BD9-81ED-4DB2-BD59-A6C34878D82A}">
                    <a16:rowId xmlns:a16="http://schemas.microsoft.com/office/drawing/2014/main" val="10003"/>
                  </a:ext>
                </a:extLst>
              </a:tr>
              <a:tr h="176571">
                <a:tc>
                  <a:txBody>
                    <a:bodyPr/>
                    <a:lstStyle/>
                    <a:p>
                      <a:pPr algn="l" fontAlgn="ctr"/>
                      <a:r>
                        <a:rPr lang="tr-TR" sz="1050" u="none" strike="noStrike">
                          <a:effectLst/>
                        </a:rPr>
                        <a:t>Kazanların Periyodik Kontrolleri </a:t>
                      </a:r>
                      <a:endParaRPr lang="tr-TR" sz="1050" b="1" i="0" u="none" strike="noStrike">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Kazanların Periyodik Kontrolleri </a:t>
                      </a:r>
                      <a:endParaRPr lang="tr-TR" sz="1050" b="1" i="0" u="none" strike="noStrike">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Kazanların Periyodik Kontrolleri </a:t>
                      </a:r>
                      <a:endParaRPr lang="tr-TR" sz="1050" b="1" i="0" u="none" strike="noStrike">
                        <a:solidFill>
                          <a:srgbClr val="000000"/>
                        </a:solidFill>
                        <a:effectLst/>
                        <a:latin typeface="+mn-lt"/>
                      </a:endParaRPr>
                    </a:p>
                  </a:txBody>
                  <a:tcPr marL="6987" marR="6987" marT="6987" marB="0" anchor="ctr"/>
                </a:tc>
                <a:extLst>
                  <a:ext uri="{0D108BD9-81ED-4DB2-BD59-A6C34878D82A}">
                    <a16:rowId xmlns:a16="http://schemas.microsoft.com/office/drawing/2014/main" val="10004"/>
                  </a:ext>
                </a:extLst>
              </a:tr>
              <a:tr h="176571">
                <a:tc>
                  <a:txBody>
                    <a:bodyPr/>
                    <a:lstStyle/>
                    <a:p>
                      <a:pPr algn="l" fontAlgn="ctr"/>
                      <a:r>
                        <a:rPr lang="tr-TR" sz="1050" u="none" strike="noStrike" dirty="0">
                          <a:effectLst/>
                        </a:rPr>
                        <a:t>Basınçlı Kapların Periyodik Kontrolleri</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Basınçlı Kapların Periyodik Kontrolleri</a:t>
                      </a:r>
                      <a:endParaRPr lang="tr-TR" sz="1050" b="1" i="0" u="none" strike="noStrike">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Basınçlı Kapların Periyodik Kontrolleri</a:t>
                      </a:r>
                      <a:endParaRPr lang="tr-TR" sz="1050" b="1" i="0" u="none" strike="noStrike">
                        <a:solidFill>
                          <a:srgbClr val="000000"/>
                        </a:solidFill>
                        <a:effectLst/>
                        <a:latin typeface="+mn-lt"/>
                      </a:endParaRPr>
                    </a:p>
                  </a:txBody>
                  <a:tcPr marL="6987" marR="6987" marT="6987" marB="0" anchor="ctr"/>
                </a:tc>
                <a:extLst>
                  <a:ext uri="{0D108BD9-81ED-4DB2-BD59-A6C34878D82A}">
                    <a16:rowId xmlns:a16="http://schemas.microsoft.com/office/drawing/2014/main" val="10005"/>
                  </a:ext>
                </a:extLst>
              </a:tr>
              <a:tr h="176571">
                <a:tc>
                  <a:txBody>
                    <a:bodyPr/>
                    <a:lstStyle/>
                    <a:p>
                      <a:pPr algn="l" fontAlgn="ctr"/>
                      <a:r>
                        <a:rPr lang="tr-TR" sz="1050" u="none" strike="noStrike" dirty="0">
                          <a:effectLst/>
                        </a:rPr>
                        <a:t>Kaldırma ve İletme </a:t>
                      </a:r>
                      <a:r>
                        <a:rPr lang="tr-TR" sz="1050" u="none" strike="noStrike" dirty="0" err="1">
                          <a:effectLst/>
                        </a:rPr>
                        <a:t>Mak</a:t>
                      </a:r>
                      <a:r>
                        <a:rPr lang="tr-TR" sz="1050" u="none" strike="noStrike" dirty="0">
                          <a:effectLst/>
                        </a:rPr>
                        <a:t>. P. Kontrolleri</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Kaldırma ve İletme Mak. P. Kontrolleri</a:t>
                      </a:r>
                      <a:endParaRPr lang="tr-TR" sz="1050" b="1" i="0" u="none" strike="noStrike">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Kaldırma ve İletme Mak. P. Kontrolleri</a:t>
                      </a:r>
                      <a:endParaRPr lang="tr-TR" sz="1050" b="1" i="0" u="none" strike="noStrike">
                        <a:solidFill>
                          <a:srgbClr val="000000"/>
                        </a:solidFill>
                        <a:effectLst/>
                        <a:latin typeface="+mn-lt"/>
                      </a:endParaRPr>
                    </a:p>
                  </a:txBody>
                  <a:tcPr marL="6987" marR="6987" marT="6987" marB="0" anchor="ctr"/>
                </a:tc>
                <a:extLst>
                  <a:ext uri="{0D108BD9-81ED-4DB2-BD59-A6C34878D82A}">
                    <a16:rowId xmlns:a16="http://schemas.microsoft.com/office/drawing/2014/main" val="10006"/>
                  </a:ext>
                </a:extLst>
              </a:tr>
              <a:tr h="176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extLst>
                  <a:ext uri="{0D108BD9-81ED-4DB2-BD59-A6C34878D82A}">
                    <a16:rowId xmlns:a16="http://schemas.microsoft.com/office/drawing/2014/main" val="10007"/>
                  </a:ext>
                </a:extLst>
              </a:tr>
              <a:tr h="176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extLst>
                  <a:ext uri="{0D108BD9-81ED-4DB2-BD59-A6C34878D82A}">
                    <a16:rowId xmlns:a16="http://schemas.microsoft.com/office/drawing/2014/main" val="10008"/>
                  </a:ext>
                </a:extLst>
              </a:tr>
              <a:tr h="176571">
                <a:tc>
                  <a:txBody>
                    <a:bodyPr/>
                    <a:lstStyle/>
                    <a:p>
                      <a:pPr algn="l" fontAlgn="ctr"/>
                      <a:r>
                        <a:rPr lang="tr-TR" sz="1050" u="none" strike="noStrike" dirty="0">
                          <a:effectLst/>
                        </a:rPr>
                        <a:t>Tahribatsız Muayene</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b"/>
                      <a:r>
                        <a:rPr lang="tr-TR" sz="1050" u="none" strike="noStrike" dirty="0">
                          <a:effectLst/>
                        </a:rPr>
                        <a:t>Yürüyen Merdiven / Bant</a:t>
                      </a:r>
                      <a:endParaRPr lang="tr-TR" sz="1050" b="1" i="0" u="none" strike="noStrike" dirty="0">
                        <a:solidFill>
                          <a:srgbClr val="000000"/>
                        </a:solidFill>
                        <a:effectLst/>
                        <a:latin typeface="+mn-lt"/>
                      </a:endParaRPr>
                    </a:p>
                  </a:txBody>
                  <a:tcPr marL="6987" marR="6987" marT="6987" marB="0" anchor="b"/>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050" u="none" strike="noStrike" dirty="0">
                          <a:effectLst/>
                        </a:rPr>
                        <a:t>Rafların Periyodik Kontrolleri</a:t>
                      </a:r>
                      <a:endParaRPr lang="tr-TR" sz="1050" b="1" i="0" u="none" strike="noStrike" dirty="0">
                        <a:solidFill>
                          <a:srgbClr val="000000"/>
                        </a:solidFill>
                        <a:effectLst/>
                        <a:latin typeface="+mn-lt"/>
                      </a:endParaRPr>
                    </a:p>
                  </a:txBody>
                  <a:tcPr marL="6987" marR="6987" marT="6987" marB="0" anchor="ctr"/>
                </a:tc>
                <a:extLst>
                  <a:ext uri="{0D108BD9-81ED-4DB2-BD59-A6C34878D82A}">
                    <a16:rowId xmlns:a16="http://schemas.microsoft.com/office/drawing/2014/main" val="10009"/>
                  </a:ext>
                </a:extLst>
              </a:tr>
              <a:tr h="176571">
                <a:tc>
                  <a:txBody>
                    <a:bodyPr/>
                    <a:lstStyle/>
                    <a:p>
                      <a:pPr algn="l" fontAlgn="b"/>
                      <a:r>
                        <a:rPr lang="tr-TR" sz="1050" u="none" strike="noStrike">
                          <a:effectLst/>
                        </a:rPr>
                        <a:t>Yürüyen Merdiven / Bant</a:t>
                      </a:r>
                      <a:endParaRPr lang="tr-TR" sz="1050" b="1" i="0" u="none" strike="noStrike">
                        <a:solidFill>
                          <a:srgbClr val="000000"/>
                        </a:solidFill>
                        <a:effectLst/>
                        <a:latin typeface="+mn-lt"/>
                      </a:endParaRPr>
                    </a:p>
                  </a:txBody>
                  <a:tcPr marL="6987" marR="6987" marT="6987" marB="0" anchor="b"/>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050" u="none" strike="noStrike" dirty="0">
                          <a:effectLst/>
                        </a:rPr>
                        <a:t>Tahribatsız Muayene</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050" u="none" strike="noStrike" dirty="0">
                          <a:effectLst/>
                        </a:rPr>
                        <a:t>Motor-Şasi/Bilirkişilik</a:t>
                      </a:r>
                      <a:endParaRPr lang="tr-TR" sz="1050" b="1" i="0" u="none" strike="noStrike" dirty="0">
                        <a:solidFill>
                          <a:srgbClr val="000000"/>
                        </a:solidFill>
                        <a:effectLst/>
                        <a:latin typeface="+mn-lt"/>
                      </a:endParaRPr>
                    </a:p>
                  </a:txBody>
                  <a:tcPr marL="62881" marR="6987" marT="6987" marB="0" anchor="ctr"/>
                </a:tc>
                <a:extLst>
                  <a:ext uri="{0D108BD9-81ED-4DB2-BD59-A6C34878D82A}">
                    <a16:rowId xmlns:a16="http://schemas.microsoft.com/office/drawing/2014/main" val="10010"/>
                  </a:ext>
                </a:extLst>
              </a:tr>
              <a:tr h="176571">
                <a:tc>
                  <a:txBody>
                    <a:bodyPr/>
                    <a:lstStyle/>
                    <a:p>
                      <a:pPr algn="l" fontAlgn="b"/>
                      <a:r>
                        <a:rPr lang="tr-TR" sz="1050" u="none" strike="noStrike">
                          <a:effectLst/>
                        </a:rPr>
                        <a:t>Bacaların Periyodik Kontrolleri</a:t>
                      </a:r>
                      <a:endParaRPr lang="tr-TR" sz="1050" b="1" i="0" u="none" strike="noStrike">
                        <a:solidFill>
                          <a:srgbClr val="000000"/>
                        </a:solidFill>
                        <a:effectLst/>
                        <a:latin typeface="+mn-lt"/>
                      </a:endParaRPr>
                    </a:p>
                  </a:txBody>
                  <a:tcPr marL="6987" marR="6987" marT="6987" marB="0" anchor="b"/>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b"/>
                      <a:r>
                        <a:rPr lang="tr-TR" sz="1050" u="none" strike="noStrike" dirty="0">
                          <a:effectLst/>
                        </a:rPr>
                        <a:t>Bacaların Periyodik Kontrolleri</a:t>
                      </a:r>
                      <a:endParaRPr lang="tr-TR" sz="1050" b="1" i="0" u="none" strike="noStrike" dirty="0">
                        <a:solidFill>
                          <a:srgbClr val="000000"/>
                        </a:solidFill>
                        <a:effectLst/>
                        <a:latin typeface="+mn-lt"/>
                      </a:endParaRPr>
                    </a:p>
                  </a:txBody>
                  <a:tcPr marL="6987" marR="6987" marT="6987" marB="0" anchor="b"/>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dirty="0">
                          <a:effectLst/>
                        </a:rPr>
                        <a:t> </a:t>
                      </a:r>
                      <a:endParaRPr lang="tr-TR" sz="1050" b="1" i="0" u="none" strike="noStrike" dirty="0">
                        <a:solidFill>
                          <a:srgbClr val="000000"/>
                        </a:solidFill>
                        <a:effectLst/>
                        <a:latin typeface="+mn-lt"/>
                      </a:endParaRPr>
                    </a:p>
                  </a:txBody>
                  <a:tcPr marL="6987" marR="6987" marT="6987" marB="0" anchor="ctr"/>
                </a:tc>
                <a:extLst>
                  <a:ext uri="{0D108BD9-81ED-4DB2-BD59-A6C34878D82A}">
                    <a16:rowId xmlns:a16="http://schemas.microsoft.com/office/drawing/2014/main" val="10011"/>
                  </a:ext>
                </a:extLst>
              </a:tr>
              <a:tr h="176571">
                <a:tc>
                  <a:txBody>
                    <a:bodyPr/>
                    <a:lstStyle/>
                    <a:p>
                      <a:pPr algn="l" fontAlgn="ctr"/>
                      <a:r>
                        <a:rPr lang="tr-TR" sz="1050" u="none" strike="noStrike" dirty="0">
                          <a:effectLst/>
                        </a:rPr>
                        <a:t>Rafların Periyodik Kontrolleri</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050" u="none" strike="noStrike" dirty="0">
                          <a:effectLst/>
                        </a:rPr>
                        <a:t>Rafların Periyodik Kontrolleri</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 </a:t>
                      </a:r>
                      <a:endParaRPr lang="tr-TR" sz="1050" b="0" i="0" u="none" strike="noStrike">
                        <a:solidFill>
                          <a:srgbClr val="000000"/>
                        </a:solidFill>
                        <a:effectLst/>
                        <a:latin typeface="+mn-lt"/>
                      </a:endParaRPr>
                    </a:p>
                  </a:txBody>
                  <a:tcPr marL="62881" marR="6987" marT="6987" marB="0" anchor="ctr"/>
                </a:tc>
                <a:extLst>
                  <a:ext uri="{0D108BD9-81ED-4DB2-BD59-A6C34878D82A}">
                    <a16:rowId xmlns:a16="http://schemas.microsoft.com/office/drawing/2014/main" val="10012"/>
                  </a:ext>
                </a:extLst>
              </a:tr>
              <a:tr h="176571">
                <a:tc>
                  <a:txBody>
                    <a:bodyPr/>
                    <a:lstStyle/>
                    <a:p>
                      <a:pPr algn="l" fontAlgn="ctr"/>
                      <a:r>
                        <a:rPr lang="tr-TR" sz="1050" u="none" strike="noStrike" dirty="0">
                          <a:effectLst/>
                        </a:rPr>
                        <a:t>Motor-Şasi/Bilirkişilik</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dirty="0">
                          <a:effectLst/>
                        </a:rPr>
                        <a:t>Motor-Şasi/Bilirkişilik</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 </a:t>
                      </a:r>
                      <a:endParaRPr lang="tr-TR" sz="1050" b="0" i="0" u="none" strike="noStrike">
                        <a:solidFill>
                          <a:srgbClr val="000000"/>
                        </a:solidFill>
                        <a:effectLst/>
                        <a:latin typeface="+mn-lt"/>
                      </a:endParaRPr>
                    </a:p>
                  </a:txBody>
                  <a:tcPr marL="62881" marR="6987" marT="6987" marB="0" anchor="ctr"/>
                </a:tc>
                <a:extLst>
                  <a:ext uri="{0D108BD9-81ED-4DB2-BD59-A6C34878D82A}">
                    <a16:rowId xmlns:a16="http://schemas.microsoft.com/office/drawing/2014/main" val="10013"/>
                  </a:ext>
                </a:extLst>
              </a:tr>
              <a:tr h="171653">
                <a:tc>
                  <a:txBody>
                    <a:bodyPr/>
                    <a:lstStyle/>
                    <a:p>
                      <a:pPr algn="l" fontAlgn="ctr"/>
                      <a:endParaRPr lang="tr-TR" sz="1050" b="0" i="0" u="none" strike="noStrike">
                        <a:solidFill>
                          <a:srgbClr val="000000"/>
                        </a:solidFill>
                        <a:effectLst/>
                        <a:latin typeface="+mn-lt"/>
                      </a:endParaRPr>
                    </a:p>
                  </a:txBody>
                  <a:tcPr marL="62881"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endParaRPr lang="tr-TR" sz="1050" b="0" i="0" u="none" strike="noStrike">
                        <a:solidFill>
                          <a:srgbClr val="000000"/>
                        </a:solidFill>
                        <a:effectLst/>
                        <a:latin typeface="+mn-lt"/>
                      </a:endParaRPr>
                    </a:p>
                  </a:txBody>
                  <a:tcPr marL="62881"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endParaRPr lang="tr-TR" sz="1050" b="0" i="0" u="none" strike="noStrike">
                        <a:solidFill>
                          <a:srgbClr val="000000"/>
                        </a:solidFill>
                        <a:effectLst/>
                        <a:latin typeface="+mn-lt"/>
                      </a:endParaRPr>
                    </a:p>
                  </a:txBody>
                  <a:tcPr marL="62881" marR="6987" marT="6987" marB="0" anchor="ctr"/>
                </a:tc>
                <a:extLst>
                  <a:ext uri="{0D108BD9-81ED-4DB2-BD59-A6C34878D82A}">
                    <a16:rowId xmlns:a16="http://schemas.microsoft.com/office/drawing/2014/main" val="10014"/>
                  </a:ext>
                </a:extLst>
              </a:tr>
              <a:tr h="335483">
                <a:tc>
                  <a:txBody>
                    <a:bodyPr/>
                    <a:lstStyle/>
                    <a:p>
                      <a:pPr marL="0" algn="l" defTabSz="914400" rtl="0" eaLnBrk="1" fontAlgn="ctr" latinLnBrk="0" hangingPunct="1"/>
                      <a:r>
                        <a:rPr lang="tr-TR" sz="1600" u="sng" kern="1200" dirty="0">
                          <a:solidFill>
                            <a:schemeClr val="accent1"/>
                          </a:solidFill>
                          <a:latin typeface="+mn-lt"/>
                          <a:ea typeface="+mn-ea"/>
                          <a:cs typeface="+mn-cs"/>
                        </a:rPr>
                        <a:t>BURSA</a:t>
                      </a:r>
                    </a:p>
                  </a:txBody>
                  <a:tcPr marL="6987" marR="6987" marT="6987" marB="0" anchor="ctr"/>
                </a:tc>
                <a:tc>
                  <a:txBody>
                    <a:bodyPr/>
                    <a:lstStyle/>
                    <a:p>
                      <a:pPr marL="0" algn="l" defTabSz="914400" rtl="0" eaLnBrk="1" fontAlgn="ctr" latinLnBrk="0" hangingPunct="1"/>
                      <a:endParaRPr lang="tr-TR" sz="1600" u="sng" kern="1200">
                        <a:solidFill>
                          <a:schemeClr val="accent1"/>
                        </a:solidFill>
                        <a:latin typeface="+mn-lt"/>
                        <a:ea typeface="+mn-ea"/>
                        <a:cs typeface="+mn-cs"/>
                      </a:endParaRPr>
                    </a:p>
                  </a:txBody>
                  <a:tcPr marL="6987" marR="6987" marT="6987" marB="0" anchor="b"/>
                </a:tc>
                <a:tc>
                  <a:txBody>
                    <a:bodyPr/>
                    <a:lstStyle/>
                    <a:p>
                      <a:pPr marL="0" algn="l" defTabSz="914400" rtl="0" eaLnBrk="1" fontAlgn="ctr" latinLnBrk="0" hangingPunct="1"/>
                      <a:r>
                        <a:rPr lang="tr-TR" sz="1600" u="sng" kern="1200" dirty="0">
                          <a:solidFill>
                            <a:schemeClr val="accent1"/>
                          </a:solidFill>
                          <a:latin typeface="+mn-lt"/>
                          <a:ea typeface="+mn-ea"/>
                          <a:cs typeface="+mn-cs"/>
                        </a:rPr>
                        <a:t>DENİZLİ</a:t>
                      </a:r>
                    </a:p>
                  </a:txBody>
                  <a:tcPr marL="6987" marR="6987" marT="6987" marB="0" anchor="ctr"/>
                </a:tc>
                <a:tc>
                  <a:txBody>
                    <a:bodyPr/>
                    <a:lstStyle/>
                    <a:p>
                      <a:pPr marL="0" algn="l" defTabSz="914400" rtl="0" eaLnBrk="1" fontAlgn="ctr" latinLnBrk="0" hangingPunct="1"/>
                      <a:endParaRPr lang="tr-TR" sz="1600" u="sng" kern="1200">
                        <a:solidFill>
                          <a:schemeClr val="accent1"/>
                        </a:solidFill>
                        <a:latin typeface="+mn-lt"/>
                        <a:ea typeface="+mn-ea"/>
                        <a:cs typeface="+mn-cs"/>
                      </a:endParaRPr>
                    </a:p>
                  </a:txBody>
                  <a:tcPr marL="6987" marR="6987" marT="6987" marB="0" anchor="b"/>
                </a:tc>
                <a:tc>
                  <a:txBody>
                    <a:bodyPr/>
                    <a:lstStyle/>
                    <a:p>
                      <a:pPr marL="0" algn="l" defTabSz="914400" rtl="0" eaLnBrk="1" fontAlgn="ctr" latinLnBrk="0" hangingPunct="1"/>
                      <a:r>
                        <a:rPr lang="tr-TR" sz="1600" u="sng" kern="1200" dirty="0">
                          <a:solidFill>
                            <a:schemeClr val="accent1"/>
                          </a:solidFill>
                          <a:latin typeface="+mn-lt"/>
                          <a:ea typeface="+mn-ea"/>
                          <a:cs typeface="+mn-cs"/>
                        </a:rPr>
                        <a:t>DİYARBAKIR</a:t>
                      </a:r>
                    </a:p>
                  </a:txBody>
                  <a:tcPr marL="6987" marR="6987" marT="6987" marB="0" anchor="ctr"/>
                </a:tc>
                <a:extLst>
                  <a:ext uri="{0D108BD9-81ED-4DB2-BD59-A6C34878D82A}">
                    <a16:rowId xmlns:a16="http://schemas.microsoft.com/office/drawing/2014/main" val="10015"/>
                  </a:ext>
                </a:extLst>
              </a:tr>
              <a:tr h="176571">
                <a:tc>
                  <a:txBody>
                    <a:bodyPr/>
                    <a:lstStyle/>
                    <a:p>
                      <a:pPr algn="l" fontAlgn="ctr"/>
                      <a:r>
                        <a:rPr lang="tr-TR" sz="1050" u="none" strike="noStrike">
                          <a:effectLst/>
                        </a:rPr>
                        <a:t>Asansör Periyodik Kontrolleri</a:t>
                      </a:r>
                      <a:endParaRPr lang="tr-TR" sz="1050" b="1" i="0" u="none" strike="noStrike">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dirty="0">
                          <a:effectLst/>
                        </a:rPr>
                        <a:t>Asansör Periyodik Kontrolleri</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Asansör Periyodik Kontrolleri</a:t>
                      </a:r>
                      <a:endParaRPr lang="tr-TR" sz="1050" b="1" i="0" u="none" strike="noStrike">
                        <a:solidFill>
                          <a:srgbClr val="000000"/>
                        </a:solidFill>
                        <a:effectLst/>
                        <a:latin typeface="+mn-lt"/>
                      </a:endParaRPr>
                    </a:p>
                  </a:txBody>
                  <a:tcPr marL="6987" marR="6987" marT="6987" marB="0" anchor="ctr"/>
                </a:tc>
                <a:extLst>
                  <a:ext uri="{0D108BD9-81ED-4DB2-BD59-A6C34878D82A}">
                    <a16:rowId xmlns:a16="http://schemas.microsoft.com/office/drawing/2014/main" val="10016"/>
                  </a:ext>
                </a:extLst>
              </a:tr>
              <a:tr h="176571">
                <a:tc>
                  <a:txBody>
                    <a:bodyPr/>
                    <a:lstStyle/>
                    <a:p>
                      <a:pPr algn="l" fontAlgn="ctr"/>
                      <a:r>
                        <a:rPr lang="tr-TR" sz="1050" u="none" strike="noStrike">
                          <a:effectLst/>
                        </a:rPr>
                        <a:t>Kazanların Periyodik Kontrolleri </a:t>
                      </a:r>
                      <a:endParaRPr lang="tr-TR" sz="1050" b="1" i="0" u="none" strike="noStrike">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Kazanların Periyodik Kontrolleri </a:t>
                      </a:r>
                      <a:endParaRPr lang="tr-TR" sz="1050" b="1" i="0" u="none" strike="noStrike">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Kazanların Periyodik Kontrolleri </a:t>
                      </a:r>
                      <a:endParaRPr lang="tr-TR" sz="1050" b="1" i="0" u="none" strike="noStrike">
                        <a:solidFill>
                          <a:srgbClr val="000000"/>
                        </a:solidFill>
                        <a:effectLst/>
                        <a:latin typeface="+mn-lt"/>
                      </a:endParaRPr>
                    </a:p>
                  </a:txBody>
                  <a:tcPr marL="6987" marR="6987" marT="6987" marB="0" anchor="ctr"/>
                </a:tc>
                <a:extLst>
                  <a:ext uri="{0D108BD9-81ED-4DB2-BD59-A6C34878D82A}">
                    <a16:rowId xmlns:a16="http://schemas.microsoft.com/office/drawing/2014/main" val="10017"/>
                  </a:ext>
                </a:extLst>
              </a:tr>
              <a:tr h="176571">
                <a:tc>
                  <a:txBody>
                    <a:bodyPr/>
                    <a:lstStyle/>
                    <a:p>
                      <a:pPr algn="l" fontAlgn="ctr"/>
                      <a:r>
                        <a:rPr lang="tr-TR" sz="1050" u="none" strike="noStrike" dirty="0">
                          <a:effectLst/>
                        </a:rPr>
                        <a:t>Basınçlı Kapların Periyodik Kontrolleri</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Basınçlı Kapların Periyodik Kontrolleri</a:t>
                      </a:r>
                      <a:endParaRPr lang="tr-TR" sz="1050" b="1" i="0" u="none" strike="noStrike">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Basınçlı Kapların Periyodik Kontrolleri</a:t>
                      </a:r>
                      <a:endParaRPr lang="tr-TR" sz="1050" b="1" i="0" u="none" strike="noStrike">
                        <a:solidFill>
                          <a:srgbClr val="000000"/>
                        </a:solidFill>
                        <a:effectLst/>
                        <a:latin typeface="+mn-lt"/>
                      </a:endParaRPr>
                    </a:p>
                  </a:txBody>
                  <a:tcPr marL="6987" marR="6987" marT="6987" marB="0" anchor="ctr"/>
                </a:tc>
                <a:extLst>
                  <a:ext uri="{0D108BD9-81ED-4DB2-BD59-A6C34878D82A}">
                    <a16:rowId xmlns:a16="http://schemas.microsoft.com/office/drawing/2014/main" val="10018"/>
                  </a:ext>
                </a:extLst>
              </a:tr>
              <a:tr h="176571">
                <a:tc>
                  <a:txBody>
                    <a:bodyPr/>
                    <a:lstStyle/>
                    <a:p>
                      <a:pPr algn="l" fontAlgn="ctr"/>
                      <a:r>
                        <a:rPr lang="tr-TR" sz="1050" u="none" strike="noStrike">
                          <a:effectLst/>
                        </a:rPr>
                        <a:t>Kaldırma ve İletme Mak. P. Kontrolleri</a:t>
                      </a:r>
                      <a:endParaRPr lang="tr-TR" sz="1050" b="1" i="0" u="none" strike="noStrike">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Kaldırma ve İletme Mak. P. Kontrolleri</a:t>
                      </a:r>
                      <a:endParaRPr lang="tr-TR" sz="1050" b="1" i="0" u="none" strike="noStrike">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Kaldırma ve İletme Mak. P. Kontrolleri</a:t>
                      </a:r>
                      <a:endParaRPr lang="tr-TR" sz="1050" b="1" i="0" u="none" strike="noStrike">
                        <a:solidFill>
                          <a:srgbClr val="000000"/>
                        </a:solidFill>
                        <a:effectLst/>
                        <a:latin typeface="+mn-lt"/>
                      </a:endParaRPr>
                    </a:p>
                  </a:txBody>
                  <a:tcPr marL="6987" marR="6987" marT="6987" marB="0" anchor="ctr"/>
                </a:tc>
                <a:extLst>
                  <a:ext uri="{0D108BD9-81ED-4DB2-BD59-A6C34878D82A}">
                    <a16:rowId xmlns:a16="http://schemas.microsoft.com/office/drawing/2014/main" val="10019"/>
                  </a:ext>
                </a:extLst>
              </a:tr>
              <a:tr h="176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extLst>
                  <a:ext uri="{0D108BD9-81ED-4DB2-BD59-A6C34878D82A}">
                    <a16:rowId xmlns:a16="http://schemas.microsoft.com/office/drawing/2014/main" val="10020"/>
                  </a:ext>
                </a:extLst>
              </a:tr>
              <a:tr h="190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extLst>
                  <a:ext uri="{0D108BD9-81ED-4DB2-BD59-A6C34878D82A}">
                    <a16:rowId xmlns:a16="http://schemas.microsoft.com/office/drawing/2014/main" val="10021"/>
                  </a:ext>
                </a:extLst>
              </a:tr>
              <a:tr h="176571">
                <a:tc>
                  <a:txBody>
                    <a:bodyPr/>
                    <a:lstStyle/>
                    <a:p>
                      <a:pPr algn="l" fontAlgn="ctr"/>
                      <a:r>
                        <a:rPr lang="tr-TR" sz="1050" u="none" strike="noStrike">
                          <a:effectLst/>
                        </a:rPr>
                        <a:t>Tahribatsız Muayene</a:t>
                      </a:r>
                      <a:endParaRPr lang="tr-TR" sz="1050" b="1" i="0" u="none" strike="noStrike">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b"/>
                      <a:r>
                        <a:rPr lang="tr-TR" sz="1050" u="none" strike="noStrike" dirty="0">
                          <a:effectLst/>
                        </a:rPr>
                        <a:t>Bacaların Periyodik Kontrolleri</a:t>
                      </a:r>
                      <a:endParaRPr lang="tr-TR" sz="1050" b="1" i="0" u="none" strike="noStrike" dirty="0">
                        <a:solidFill>
                          <a:srgbClr val="000000"/>
                        </a:solidFill>
                        <a:effectLst/>
                        <a:latin typeface="+mn-lt"/>
                      </a:endParaRPr>
                    </a:p>
                  </a:txBody>
                  <a:tcPr marL="6987" marR="6987" marT="6987" marB="0" anchor="b"/>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b"/>
                      <a:r>
                        <a:rPr lang="tr-TR" sz="1050" u="none" strike="noStrike" dirty="0">
                          <a:effectLst/>
                        </a:rPr>
                        <a:t>Yangın Pompası Performans Testi</a:t>
                      </a:r>
                      <a:endParaRPr lang="tr-TR" sz="1050" b="1" i="0" u="none" strike="noStrike" dirty="0">
                        <a:solidFill>
                          <a:srgbClr val="000000"/>
                        </a:solidFill>
                        <a:effectLst/>
                        <a:latin typeface="+mn-lt"/>
                      </a:endParaRPr>
                    </a:p>
                  </a:txBody>
                  <a:tcPr marL="6987" marR="6987" marT="6987" marB="0" anchor="b"/>
                </a:tc>
                <a:extLst>
                  <a:ext uri="{0D108BD9-81ED-4DB2-BD59-A6C34878D82A}">
                    <a16:rowId xmlns:a16="http://schemas.microsoft.com/office/drawing/2014/main" val="10022"/>
                  </a:ext>
                </a:extLst>
              </a:tr>
              <a:tr h="176571">
                <a:tc>
                  <a:txBody>
                    <a:bodyPr/>
                    <a:lstStyle/>
                    <a:p>
                      <a:pPr algn="l" fontAlgn="ctr"/>
                      <a:r>
                        <a:rPr lang="tr-TR" sz="1050" u="none" strike="noStrike" dirty="0">
                          <a:effectLst/>
                        </a:rPr>
                        <a:t>Kaynaklı İmalat ve Çelik Konstrüksiyonlar</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Rafların Periyodik Kontrolleri</a:t>
                      </a:r>
                      <a:endParaRPr lang="tr-TR" sz="1050" u="none" strike="noStrike" kern="1200" dirty="0">
                        <a:solidFill>
                          <a:schemeClr val="dk1"/>
                        </a:solidFill>
                        <a:effectLst/>
                        <a:latin typeface="+mn-lt"/>
                        <a:ea typeface="+mn-ea"/>
                        <a:cs typeface="+mn-cs"/>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dirty="0">
                          <a:effectLst/>
                        </a:rPr>
                        <a:t>Motor-Şasi/Bilirkişilik</a:t>
                      </a:r>
                      <a:endParaRPr lang="tr-TR" sz="1050" b="1" i="0" u="none" strike="noStrike" dirty="0">
                        <a:solidFill>
                          <a:srgbClr val="000000"/>
                        </a:solidFill>
                        <a:effectLst/>
                        <a:latin typeface="+mn-lt"/>
                      </a:endParaRPr>
                    </a:p>
                  </a:txBody>
                  <a:tcPr marL="6987" marR="6987" marT="6987" marB="0" anchor="ctr"/>
                </a:tc>
                <a:extLst>
                  <a:ext uri="{0D108BD9-81ED-4DB2-BD59-A6C34878D82A}">
                    <a16:rowId xmlns:a16="http://schemas.microsoft.com/office/drawing/2014/main" val="10023"/>
                  </a:ext>
                </a:extLst>
              </a:tr>
              <a:tr h="176571">
                <a:tc>
                  <a:txBody>
                    <a:bodyPr/>
                    <a:lstStyle/>
                    <a:p>
                      <a:pPr algn="l" fontAlgn="ctr"/>
                      <a:r>
                        <a:rPr lang="tr-TR" sz="1050" u="none" strike="noStrike" dirty="0">
                          <a:effectLst/>
                        </a:rPr>
                        <a:t>Rafların Periyodik Kontrolleri</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dirty="0">
                          <a:effectLst/>
                        </a:rPr>
                        <a:t>Motor-Şasi/Bilirkişilik</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 </a:t>
                      </a:r>
                      <a:endParaRPr lang="tr-TR" sz="1050" b="1" i="0" u="none" strike="noStrike">
                        <a:solidFill>
                          <a:srgbClr val="000000"/>
                        </a:solidFill>
                        <a:effectLst/>
                        <a:latin typeface="+mn-lt"/>
                      </a:endParaRPr>
                    </a:p>
                  </a:txBody>
                  <a:tcPr marL="6987" marR="6987" marT="6987" marB="0" anchor="ctr"/>
                </a:tc>
                <a:extLst>
                  <a:ext uri="{0D108BD9-81ED-4DB2-BD59-A6C34878D82A}">
                    <a16:rowId xmlns:a16="http://schemas.microsoft.com/office/drawing/2014/main" val="10024"/>
                  </a:ext>
                </a:extLst>
              </a:tr>
              <a:tr h="176571">
                <a:tc>
                  <a:txBody>
                    <a:bodyPr/>
                    <a:lstStyle/>
                    <a:p>
                      <a:pPr algn="l" fontAlgn="ctr"/>
                      <a:r>
                        <a:rPr lang="tr-TR" sz="1050" u="none" strike="noStrike" dirty="0">
                          <a:effectLst/>
                        </a:rPr>
                        <a:t>Statik Analiz</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dirty="0">
                          <a:effectLst/>
                        </a:rPr>
                        <a:t>KALMEM Faaliyetleri</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dirty="0">
                          <a:effectLst/>
                        </a:rPr>
                        <a:t> </a:t>
                      </a:r>
                      <a:endParaRPr lang="tr-TR" sz="1050" b="0" i="0" u="none" strike="noStrike" dirty="0">
                        <a:solidFill>
                          <a:srgbClr val="000000"/>
                        </a:solidFill>
                        <a:effectLst/>
                        <a:latin typeface="+mn-lt"/>
                      </a:endParaRPr>
                    </a:p>
                  </a:txBody>
                  <a:tcPr marL="62881" marR="6987" marT="6987" marB="0" anchor="ctr"/>
                </a:tc>
                <a:extLst>
                  <a:ext uri="{0D108BD9-81ED-4DB2-BD59-A6C34878D82A}">
                    <a16:rowId xmlns:a16="http://schemas.microsoft.com/office/drawing/2014/main" val="10025"/>
                  </a:ext>
                </a:extLst>
              </a:tr>
              <a:tr h="176571">
                <a:tc>
                  <a:txBody>
                    <a:bodyPr/>
                    <a:lstStyle/>
                    <a:p>
                      <a:pPr algn="l" fontAlgn="ctr"/>
                      <a:r>
                        <a:rPr lang="tr-TR" sz="1050" u="none" strike="noStrike" dirty="0">
                          <a:effectLst/>
                        </a:rPr>
                        <a:t>Motor-Şasi/Bilirkişilik</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 </a:t>
                      </a:r>
                      <a:endParaRPr lang="tr-TR" sz="1050" b="0" i="0" u="none" strike="noStrike">
                        <a:solidFill>
                          <a:srgbClr val="000000"/>
                        </a:solidFill>
                        <a:effectLst/>
                        <a:latin typeface="+mn-lt"/>
                      </a:endParaRPr>
                    </a:p>
                  </a:txBody>
                  <a:tcPr marL="62881"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 </a:t>
                      </a:r>
                      <a:endParaRPr lang="tr-TR" sz="1050" b="0" i="0" u="none" strike="noStrike">
                        <a:solidFill>
                          <a:srgbClr val="000000"/>
                        </a:solidFill>
                        <a:effectLst/>
                        <a:latin typeface="+mn-lt"/>
                      </a:endParaRPr>
                    </a:p>
                  </a:txBody>
                  <a:tcPr marL="62881" marR="6987" marT="6987" marB="0" anchor="ctr"/>
                </a:tc>
                <a:extLst>
                  <a:ext uri="{0D108BD9-81ED-4DB2-BD59-A6C34878D82A}">
                    <a16:rowId xmlns:a16="http://schemas.microsoft.com/office/drawing/2014/main" val="10026"/>
                  </a:ext>
                </a:extLst>
              </a:tr>
              <a:tr h="176571">
                <a:tc>
                  <a:txBody>
                    <a:bodyPr/>
                    <a:lstStyle/>
                    <a:p>
                      <a:pPr algn="l" fontAlgn="ctr"/>
                      <a:r>
                        <a:rPr lang="tr-TR" sz="1050" u="none" strike="noStrike" dirty="0">
                          <a:effectLst/>
                        </a:rPr>
                        <a:t>KEMM Faaliyetleri</a:t>
                      </a:r>
                      <a:endParaRPr lang="tr-TR" sz="1050" b="1" i="0" u="none" strike="noStrike" dirty="0">
                        <a:solidFill>
                          <a:srgbClr val="000000"/>
                        </a:solidFill>
                        <a:effectLst/>
                        <a:latin typeface="+mn-lt"/>
                      </a:endParaRPr>
                    </a:p>
                  </a:txBody>
                  <a:tcPr marL="6987"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a:effectLst/>
                        </a:rPr>
                        <a:t> </a:t>
                      </a:r>
                      <a:endParaRPr lang="tr-TR" sz="1050" b="0" i="0" u="none" strike="noStrike">
                        <a:solidFill>
                          <a:srgbClr val="000000"/>
                        </a:solidFill>
                        <a:effectLst/>
                        <a:latin typeface="+mn-lt"/>
                      </a:endParaRPr>
                    </a:p>
                  </a:txBody>
                  <a:tcPr marL="62881" marR="6987" marT="6987" marB="0" anchor="ctr"/>
                </a:tc>
                <a:tc>
                  <a:txBody>
                    <a:bodyPr/>
                    <a:lstStyle/>
                    <a:p>
                      <a:pPr algn="l" fontAlgn="b"/>
                      <a:endParaRPr lang="tr-TR" sz="1050" b="0" i="0" u="none" strike="noStrike">
                        <a:solidFill>
                          <a:srgbClr val="000000"/>
                        </a:solidFill>
                        <a:effectLst/>
                        <a:latin typeface="+mn-lt"/>
                      </a:endParaRPr>
                    </a:p>
                  </a:txBody>
                  <a:tcPr marL="6987" marR="6987" marT="6987" marB="0" anchor="b"/>
                </a:tc>
                <a:tc>
                  <a:txBody>
                    <a:bodyPr/>
                    <a:lstStyle/>
                    <a:p>
                      <a:pPr algn="l" fontAlgn="ctr"/>
                      <a:r>
                        <a:rPr lang="tr-TR" sz="1050" u="none" strike="noStrike" dirty="0">
                          <a:effectLst/>
                        </a:rPr>
                        <a:t> </a:t>
                      </a:r>
                      <a:endParaRPr lang="tr-TR" sz="1050" b="0" i="0" u="none" strike="noStrike" dirty="0">
                        <a:solidFill>
                          <a:srgbClr val="000000"/>
                        </a:solidFill>
                        <a:effectLst/>
                        <a:latin typeface="+mn-lt"/>
                      </a:endParaRPr>
                    </a:p>
                  </a:txBody>
                  <a:tcPr marL="62881" marR="6987" marT="6987" marB="0" anchor="ctr"/>
                </a:tc>
                <a:extLst>
                  <a:ext uri="{0D108BD9-81ED-4DB2-BD59-A6C34878D82A}">
                    <a16:rowId xmlns:a16="http://schemas.microsoft.com/office/drawing/2014/main" val="10027"/>
                  </a:ext>
                </a:extLst>
              </a:tr>
            </a:tbl>
          </a:graphicData>
        </a:graphic>
      </p:graphicFrame>
    </p:spTree>
    <p:extLst>
      <p:ext uri="{BB962C8B-B14F-4D97-AF65-F5344CB8AC3E}">
        <p14:creationId xmlns:p14="http://schemas.microsoft.com/office/powerpoint/2010/main" val="3316420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graphicFrame>
        <p:nvGraphicFramePr>
          <p:cNvPr id="5" name="Tablo 4"/>
          <p:cNvGraphicFramePr>
            <a:graphicFrameLocks noGrp="1"/>
          </p:cNvGraphicFramePr>
          <p:nvPr>
            <p:extLst>
              <p:ext uri="{D42A27DB-BD31-4B8C-83A1-F6EECF244321}">
                <p14:modId xmlns:p14="http://schemas.microsoft.com/office/powerpoint/2010/main" val="3002568945"/>
              </p:ext>
            </p:extLst>
          </p:nvPr>
        </p:nvGraphicFramePr>
        <p:xfrm>
          <a:off x="337998" y="1376976"/>
          <a:ext cx="11677217" cy="5435931"/>
        </p:xfrm>
        <a:graphic>
          <a:graphicData uri="http://schemas.openxmlformats.org/drawingml/2006/table">
            <a:tbl>
              <a:tblPr>
                <a:tableStyleId>{E8B1032C-EA38-4F05-BA0D-38AFFFC7BED3}</a:tableStyleId>
              </a:tblPr>
              <a:tblGrid>
                <a:gridCol w="3680707">
                  <a:extLst>
                    <a:ext uri="{9D8B030D-6E8A-4147-A177-3AD203B41FA5}">
                      <a16:colId xmlns:a16="http://schemas.microsoft.com/office/drawing/2014/main" val="20000"/>
                    </a:ext>
                  </a:extLst>
                </a:gridCol>
                <a:gridCol w="577364">
                  <a:extLst>
                    <a:ext uri="{9D8B030D-6E8A-4147-A177-3AD203B41FA5}">
                      <a16:colId xmlns:a16="http://schemas.microsoft.com/office/drawing/2014/main" val="20001"/>
                    </a:ext>
                  </a:extLst>
                </a:gridCol>
                <a:gridCol w="3449760">
                  <a:extLst>
                    <a:ext uri="{9D8B030D-6E8A-4147-A177-3AD203B41FA5}">
                      <a16:colId xmlns:a16="http://schemas.microsoft.com/office/drawing/2014/main" val="20002"/>
                    </a:ext>
                  </a:extLst>
                </a:gridCol>
                <a:gridCol w="577364">
                  <a:extLst>
                    <a:ext uri="{9D8B030D-6E8A-4147-A177-3AD203B41FA5}">
                      <a16:colId xmlns:a16="http://schemas.microsoft.com/office/drawing/2014/main" val="20003"/>
                    </a:ext>
                  </a:extLst>
                </a:gridCol>
                <a:gridCol w="3392022">
                  <a:extLst>
                    <a:ext uri="{9D8B030D-6E8A-4147-A177-3AD203B41FA5}">
                      <a16:colId xmlns:a16="http://schemas.microsoft.com/office/drawing/2014/main" val="20004"/>
                    </a:ext>
                  </a:extLst>
                </a:gridCol>
              </a:tblGrid>
              <a:tr h="244650">
                <a:tc gridSpan="5">
                  <a:txBody>
                    <a:bodyPr/>
                    <a:lstStyle/>
                    <a:p>
                      <a:pPr algn="ctr" fontAlgn="b"/>
                      <a:r>
                        <a:rPr lang="tr-TR" sz="1600" u="sng" kern="1200" dirty="0">
                          <a:solidFill>
                            <a:schemeClr val="accent1"/>
                          </a:solidFill>
                          <a:latin typeface="+mn-lt"/>
                          <a:ea typeface="+mn-ea"/>
                          <a:cs typeface="+mn-cs"/>
                        </a:rPr>
                        <a:t>ŞUBELERİN TEKNİK HİZMETLER ALANINDAKİ FAALİYETLERİ</a:t>
                      </a:r>
                    </a:p>
                  </a:txBody>
                  <a:tcPr marL="6373" marR="6373" marT="6373"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40342">
                <a:tc>
                  <a:txBody>
                    <a:bodyPr/>
                    <a:lstStyle/>
                    <a:p>
                      <a:pPr algn="l" fontAlgn="b"/>
                      <a:endParaRPr lang="tr-TR" sz="90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b"/>
                      <a:endParaRPr lang="tr-TR" sz="90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b"/>
                      <a:endParaRPr lang="tr-TR" sz="90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b"/>
                      <a:endParaRPr lang="tr-TR" sz="90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b"/>
                      <a:endParaRPr lang="tr-TR" sz="900" b="0" i="0" u="none" strike="noStrike">
                        <a:solidFill>
                          <a:srgbClr val="000000"/>
                        </a:solidFill>
                        <a:effectLst/>
                        <a:latin typeface="Calibri" panose="020F0502020204030204" pitchFamily="34" charset="0"/>
                      </a:endParaRPr>
                    </a:p>
                  </a:txBody>
                  <a:tcPr marL="6373" marR="6373" marT="6373" marB="0" anchor="b"/>
                </a:tc>
                <a:extLst>
                  <a:ext uri="{0D108BD9-81ED-4DB2-BD59-A6C34878D82A}">
                    <a16:rowId xmlns:a16="http://schemas.microsoft.com/office/drawing/2014/main" val="10001"/>
                  </a:ext>
                </a:extLst>
              </a:tr>
              <a:tr h="244650">
                <a:tc>
                  <a:txBody>
                    <a:bodyPr/>
                    <a:lstStyle/>
                    <a:p>
                      <a:pPr marL="0" algn="ctr" defTabSz="914400" rtl="0" eaLnBrk="1" fontAlgn="b" latinLnBrk="0" hangingPunct="1"/>
                      <a:r>
                        <a:rPr lang="tr-TR" sz="1600" u="sng" kern="1200" dirty="0">
                          <a:solidFill>
                            <a:schemeClr val="accent1"/>
                          </a:solidFill>
                          <a:latin typeface="+mn-lt"/>
                          <a:ea typeface="+mn-ea"/>
                          <a:cs typeface="+mn-cs"/>
                        </a:rPr>
                        <a:t>EDİRNE</a:t>
                      </a:r>
                    </a:p>
                  </a:txBody>
                  <a:tcPr marL="6373" marR="6373" marT="6373" marB="0" anchor="ctr"/>
                </a:tc>
                <a:tc>
                  <a:txBody>
                    <a:bodyPr/>
                    <a:lstStyle/>
                    <a:p>
                      <a:pPr marL="0" algn="ctr" defTabSz="914400" rtl="0" eaLnBrk="1" fontAlgn="b" latinLnBrk="0" hangingPunct="1"/>
                      <a:endParaRPr lang="tr-TR" sz="1600" u="sng" kern="1200" dirty="0">
                        <a:solidFill>
                          <a:schemeClr val="accent1"/>
                        </a:solidFill>
                        <a:latin typeface="+mn-lt"/>
                        <a:ea typeface="+mn-ea"/>
                        <a:cs typeface="+mn-cs"/>
                      </a:endParaRPr>
                    </a:p>
                  </a:txBody>
                  <a:tcPr marL="6373" marR="6373" marT="6373" marB="0" anchor="b"/>
                </a:tc>
                <a:tc>
                  <a:txBody>
                    <a:bodyPr/>
                    <a:lstStyle/>
                    <a:p>
                      <a:pPr marL="0" algn="ctr" defTabSz="914400" rtl="0" eaLnBrk="1" fontAlgn="b" latinLnBrk="0" hangingPunct="1"/>
                      <a:r>
                        <a:rPr lang="tr-TR" sz="1600" u="sng" kern="1200" dirty="0">
                          <a:solidFill>
                            <a:schemeClr val="accent1"/>
                          </a:solidFill>
                          <a:latin typeface="+mn-lt"/>
                          <a:ea typeface="+mn-ea"/>
                          <a:cs typeface="+mn-cs"/>
                        </a:rPr>
                        <a:t>ESKİŞEHİR</a:t>
                      </a:r>
                    </a:p>
                  </a:txBody>
                  <a:tcPr marL="6373" marR="6373" marT="6373" marB="0" anchor="ctr"/>
                </a:tc>
                <a:tc>
                  <a:txBody>
                    <a:bodyPr/>
                    <a:lstStyle/>
                    <a:p>
                      <a:pPr marL="0" algn="ctr" defTabSz="914400" rtl="0" eaLnBrk="1" fontAlgn="b" latinLnBrk="0" hangingPunct="1"/>
                      <a:endParaRPr lang="tr-TR" sz="1600" u="sng" kern="1200" dirty="0">
                        <a:solidFill>
                          <a:schemeClr val="accent1"/>
                        </a:solidFill>
                        <a:latin typeface="+mn-lt"/>
                        <a:ea typeface="+mn-ea"/>
                        <a:cs typeface="+mn-cs"/>
                      </a:endParaRPr>
                    </a:p>
                  </a:txBody>
                  <a:tcPr marL="6373" marR="6373" marT="6373" marB="0" anchor="b"/>
                </a:tc>
                <a:tc>
                  <a:txBody>
                    <a:bodyPr/>
                    <a:lstStyle/>
                    <a:p>
                      <a:pPr marL="0" algn="ctr" defTabSz="914400" rtl="0" eaLnBrk="1" fontAlgn="b" latinLnBrk="0" hangingPunct="1"/>
                      <a:r>
                        <a:rPr lang="tr-TR" sz="1600" u="sng" kern="1200" dirty="0">
                          <a:solidFill>
                            <a:schemeClr val="accent1"/>
                          </a:solidFill>
                          <a:latin typeface="+mn-lt"/>
                          <a:ea typeface="+mn-ea"/>
                          <a:cs typeface="+mn-cs"/>
                        </a:rPr>
                        <a:t>GAZİANTEP</a:t>
                      </a:r>
                    </a:p>
                  </a:txBody>
                  <a:tcPr marL="6373" marR="6373" marT="6373" marB="0" anchor="ctr"/>
                </a:tc>
                <a:extLst>
                  <a:ext uri="{0D108BD9-81ED-4DB2-BD59-A6C34878D82A}">
                    <a16:rowId xmlns:a16="http://schemas.microsoft.com/office/drawing/2014/main" val="10002"/>
                  </a:ext>
                </a:extLst>
              </a:tr>
              <a:tr h="162694">
                <a:tc>
                  <a:txBody>
                    <a:bodyPr/>
                    <a:lstStyle/>
                    <a:p>
                      <a:pPr algn="l" fontAlgn="ctr"/>
                      <a:r>
                        <a:rPr lang="tr-TR" sz="1050" u="none" strike="noStrike" dirty="0">
                          <a:effectLst/>
                        </a:rPr>
                        <a:t>Asansör Periyodik Kontrolleri</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Asansör Periyodik Kontrolleri</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a:effectLst/>
                        </a:rPr>
                        <a:t>Asansör Periyodik Kontrolleri</a:t>
                      </a:r>
                      <a:endParaRPr lang="tr-TR" sz="1050" b="1" i="0" u="none" strike="noStrike">
                        <a:solidFill>
                          <a:srgbClr val="000000"/>
                        </a:solidFill>
                        <a:effectLst/>
                        <a:latin typeface="Calibri" panose="020F0502020204030204" pitchFamily="34" charset="0"/>
                      </a:endParaRPr>
                    </a:p>
                  </a:txBody>
                  <a:tcPr marL="6373" marR="6373" marT="6373" marB="0" anchor="ctr"/>
                </a:tc>
                <a:extLst>
                  <a:ext uri="{0D108BD9-81ED-4DB2-BD59-A6C34878D82A}">
                    <a16:rowId xmlns:a16="http://schemas.microsoft.com/office/drawing/2014/main" val="10003"/>
                  </a:ext>
                </a:extLst>
              </a:tr>
              <a:tr h="162694">
                <a:tc>
                  <a:txBody>
                    <a:bodyPr/>
                    <a:lstStyle/>
                    <a:p>
                      <a:pPr algn="l" fontAlgn="ctr"/>
                      <a:r>
                        <a:rPr lang="tr-TR" sz="1050" u="none" strike="noStrike">
                          <a:effectLst/>
                        </a:rPr>
                        <a:t>Kazanların Periyodik Kontrolleri </a:t>
                      </a:r>
                      <a:endParaRPr lang="tr-TR" sz="1050" b="1" i="0" u="none" strike="noStrike">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a:effectLst/>
                        </a:rPr>
                        <a:t>Kazanların Periyodik Kontrolleri </a:t>
                      </a:r>
                      <a:endParaRPr lang="tr-TR" sz="1050" b="1" i="0" u="none" strike="noStrike">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a:effectLst/>
                        </a:rPr>
                        <a:t>Kazanların Periyodik Kontrolleri </a:t>
                      </a:r>
                      <a:endParaRPr lang="tr-TR" sz="1050" b="1" i="0" u="none" strike="noStrike">
                        <a:solidFill>
                          <a:srgbClr val="000000"/>
                        </a:solidFill>
                        <a:effectLst/>
                        <a:latin typeface="Calibri" panose="020F0502020204030204" pitchFamily="34" charset="0"/>
                      </a:endParaRPr>
                    </a:p>
                  </a:txBody>
                  <a:tcPr marL="6373" marR="6373" marT="6373" marB="0" anchor="ctr"/>
                </a:tc>
                <a:extLst>
                  <a:ext uri="{0D108BD9-81ED-4DB2-BD59-A6C34878D82A}">
                    <a16:rowId xmlns:a16="http://schemas.microsoft.com/office/drawing/2014/main" val="10004"/>
                  </a:ext>
                </a:extLst>
              </a:tr>
              <a:tr h="162694">
                <a:tc>
                  <a:txBody>
                    <a:bodyPr/>
                    <a:lstStyle/>
                    <a:p>
                      <a:pPr algn="l" fontAlgn="ctr"/>
                      <a:r>
                        <a:rPr lang="tr-TR" sz="1050" u="none" strike="noStrike">
                          <a:effectLst/>
                        </a:rPr>
                        <a:t>Basınçlı Kapların Periyodik Kontrolleri</a:t>
                      </a:r>
                      <a:endParaRPr lang="tr-TR" sz="1050" b="1" i="0" u="none" strike="noStrike">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a:effectLst/>
                        </a:rPr>
                        <a:t>Basınçlı Kapların Periyodik Kontrolleri</a:t>
                      </a:r>
                      <a:endParaRPr lang="tr-TR" sz="1050" b="1" i="0" u="none" strike="noStrike">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a:effectLst/>
                        </a:rPr>
                        <a:t>Basınçlı Kapların Periyodik Kontrolleri</a:t>
                      </a:r>
                      <a:endParaRPr lang="tr-TR" sz="1050" b="1" i="0" u="none" strike="noStrike">
                        <a:solidFill>
                          <a:srgbClr val="000000"/>
                        </a:solidFill>
                        <a:effectLst/>
                        <a:latin typeface="Calibri" panose="020F0502020204030204" pitchFamily="34" charset="0"/>
                      </a:endParaRPr>
                    </a:p>
                  </a:txBody>
                  <a:tcPr marL="6373" marR="6373" marT="6373" marB="0" anchor="ctr"/>
                </a:tc>
                <a:extLst>
                  <a:ext uri="{0D108BD9-81ED-4DB2-BD59-A6C34878D82A}">
                    <a16:rowId xmlns:a16="http://schemas.microsoft.com/office/drawing/2014/main" val="10005"/>
                  </a:ext>
                </a:extLst>
              </a:tr>
              <a:tr h="162694">
                <a:tc>
                  <a:txBody>
                    <a:bodyPr/>
                    <a:lstStyle/>
                    <a:p>
                      <a:pPr algn="l" fontAlgn="ctr"/>
                      <a:r>
                        <a:rPr lang="tr-TR" sz="1050" u="none" strike="noStrike" dirty="0">
                          <a:effectLst/>
                        </a:rPr>
                        <a:t>Kaldırma ve İletme </a:t>
                      </a:r>
                      <a:r>
                        <a:rPr lang="tr-TR" sz="1050" u="none" strike="noStrike" dirty="0" err="1">
                          <a:effectLst/>
                        </a:rPr>
                        <a:t>Mak</a:t>
                      </a:r>
                      <a:r>
                        <a:rPr lang="tr-TR" sz="1050" u="none" strike="noStrike" dirty="0">
                          <a:effectLst/>
                        </a:rPr>
                        <a:t>. P. Kontrolleri</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dirty="0">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a:effectLst/>
                        </a:rPr>
                        <a:t>Kaldırma ve İletme Mak. P. Kontrolleri</a:t>
                      </a:r>
                      <a:endParaRPr lang="tr-TR" sz="1050" b="1" i="0" u="none" strike="noStrike">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a:effectLst/>
                        </a:rPr>
                        <a:t>Kaldırma ve İletme Mak. P. Kontrolleri</a:t>
                      </a:r>
                      <a:endParaRPr lang="tr-TR" sz="1050" b="1" i="0" u="none" strike="noStrike">
                        <a:solidFill>
                          <a:srgbClr val="000000"/>
                        </a:solidFill>
                        <a:effectLst/>
                        <a:latin typeface="Calibri" panose="020F0502020204030204" pitchFamily="34" charset="0"/>
                      </a:endParaRPr>
                    </a:p>
                  </a:txBody>
                  <a:tcPr marL="6373" marR="6373" marT="6373" marB="0" anchor="ctr"/>
                </a:tc>
                <a:extLst>
                  <a:ext uri="{0D108BD9-81ED-4DB2-BD59-A6C34878D82A}">
                    <a16:rowId xmlns:a16="http://schemas.microsoft.com/office/drawing/2014/main" val="10006"/>
                  </a:ext>
                </a:extLst>
              </a:tr>
              <a:tr h="1632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extLst>
                  <a:ext uri="{0D108BD9-81ED-4DB2-BD59-A6C34878D82A}">
                    <a16:rowId xmlns:a16="http://schemas.microsoft.com/office/drawing/2014/main" val="10007"/>
                  </a:ext>
                </a:extLst>
              </a:tr>
              <a:tr h="1632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extLst>
                  <a:ext uri="{0D108BD9-81ED-4DB2-BD59-A6C34878D82A}">
                    <a16:rowId xmlns:a16="http://schemas.microsoft.com/office/drawing/2014/main" val="10008"/>
                  </a:ext>
                </a:extLst>
              </a:tr>
              <a:tr h="16776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050" u="none" strike="noStrike" dirty="0">
                          <a:effectLst/>
                        </a:rPr>
                        <a:t>Rafların Periyodik Kontrolleri</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050" u="none" strike="noStrike" dirty="0">
                          <a:effectLst/>
                        </a:rPr>
                        <a:t>Rafların Periyodik Kontrolleri</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b"/>
                      <a:r>
                        <a:rPr lang="tr-TR" sz="1050" u="none" strike="noStrike" dirty="0">
                          <a:effectLst/>
                        </a:rPr>
                        <a:t>Rafların Periyodik Kontrolleri</a:t>
                      </a:r>
                      <a:endParaRPr lang="tr-TR" sz="1050" b="1" i="0" u="none" strike="noStrike" dirty="0">
                        <a:solidFill>
                          <a:srgbClr val="000000"/>
                        </a:solidFill>
                        <a:effectLst/>
                        <a:latin typeface="Calibri" panose="020F0502020204030204" pitchFamily="34" charset="0"/>
                      </a:endParaRPr>
                    </a:p>
                  </a:txBody>
                  <a:tcPr marL="6373" marR="6373" marT="6373" marB="0" anchor="b"/>
                </a:tc>
                <a:extLst>
                  <a:ext uri="{0D108BD9-81ED-4DB2-BD59-A6C34878D82A}">
                    <a16:rowId xmlns:a16="http://schemas.microsoft.com/office/drawing/2014/main" val="10009"/>
                  </a:ext>
                </a:extLst>
              </a:tr>
              <a:tr h="16269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050" u="none" strike="noStrike" dirty="0">
                          <a:effectLst/>
                        </a:rPr>
                        <a:t>Motor-Şasi/Bilirkişilik </a:t>
                      </a:r>
                      <a:endParaRPr lang="tr-TR" sz="1050" b="0" i="0" u="none" strike="noStrike" dirty="0">
                        <a:solidFill>
                          <a:srgbClr val="000000"/>
                        </a:solidFill>
                        <a:effectLst/>
                        <a:latin typeface="Calibri" panose="020F0502020204030204" pitchFamily="34" charset="0"/>
                      </a:endParaRPr>
                    </a:p>
                  </a:txBody>
                  <a:tcPr marL="57355"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050" u="none" strike="noStrike" dirty="0">
                          <a:effectLst/>
                        </a:rPr>
                        <a:t>Motor-Şasi/Bilirkişilik </a:t>
                      </a:r>
                      <a:endParaRPr lang="tr-TR" sz="1050" b="0" i="0" u="none" strike="noStrike" dirty="0">
                        <a:solidFill>
                          <a:srgbClr val="000000"/>
                        </a:solidFill>
                        <a:effectLst/>
                        <a:latin typeface="Calibri" panose="020F0502020204030204" pitchFamily="34" charset="0"/>
                      </a:endParaRPr>
                    </a:p>
                  </a:txBody>
                  <a:tcPr marL="57355"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b"/>
                      <a:r>
                        <a:rPr lang="tr-TR" sz="1050" u="none" strike="noStrike" dirty="0">
                          <a:effectLst/>
                        </a:rPr>
                        <a:t>Statik Analiz</a:t>
                      </a:r>
                      <a:endParaRPr lang="tr-TR" sz="1050" b="1" i="0" u="none" strike="noStrike" dirty="0">
                        <a:solidFill>
                          <a:srgbClr val="000000"/>
                        </a:solidFill>
                        <a:effectLst/>
                        <a:latin typeface="Calibri" panose="020F0502020204030204" pitchFamily="34" charset="0"/>
                      </a:endParaRPr>
                    </a:p>
                  </a:txBody>
                  <a:tcPr marL="6373" marR="6373" marT="6373" marB="0" anchor="b"/>
                </a:tc>
                <a:extLst>
                  <a:ext uri="{0D108BD9-81ED-4DB2-BD59-A6C34878D82A}">
                    <a16:rowId xmlns:a16="http://schemas.microsoft.com/office/drawing/2014/main" val="10010"/>
                  </a:ext>
                </a:extLst>
              </a:tr>
              <a:tr h="162694">
                <a:tc>
                  <a:txBody>
                    <a:bodyPr/>
                    <a:lstStyle/>
                    <a:p>
                      <a:pPr algn="l" fontAlgn="ctr"/>
                      <a:r>
                        <a:rPr lang="tr-TR" sz="1050" u="none" strike="noStrike" dirty="0">
                          <a:effectLst/>
                        </a:rPr>
                        <a:t> </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 </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Motor-Şasi/Bilirkişilik</a:t>
                      </a:r>
                      <a:endParaRPr lang="tr-TR" sz="1050" b="1" i="0" u="none" strike="noStrike" dirty="0">
                        <a:solidFill>
                          <a:srgbClr val="000000"/>
                        </a:solidFill>
                        <a:effectLst/>
                        <a:latin typeface="Calibri" panose="020F0502020204030204" pitchFamily="34" charset="0"/>
                      </a:endParaRPr>
                    </a:p>
                  </a:txBody>
                  <a:tcPr marL="6373" marR="6373" marT="6373" marB="0" anchor="ctr"/>
                </a:tc>
                <a:extLst>
                  <a:ext uri="{0D108BD9-81ED-4DB2-BD59-A6C34878D82A}">
                    <a16:rowId xmlns:a16="http://schemas.microsoft.com/office/drawing/2014/main" val="10011"/>
                  </a:ext>
                </a:extLst>
              </a:tr>
              <a:tr h="162694">
                <a:tc>
                  <a:txBody>
                    <a:bodyPr/>
                    <a:lstStyle/>
                    <a:p>
                      <a:pPr algn="l" fontAlgn="ctr"/>
                      <a:r>
                        <a:rPr lang="tr-TR" sz="1050" u="none" strike="noStrike" dirty="0">
                          <a:effectLst/>
                        </a:rPr>
                        <a:t> </a:t>
                      </a:r>
                      <a:endParaRPr lang="tr-TR" sz="1050" b="0" i="0" u="none" strike="noStrike" dirty="0">
                        <a:solidFill>
                          <a:srgbClr val="000000"/>
                        </a:solidFill>
                        <a:effectLst/>
                        <a:latin typeface="Calibri" panose="020F0502020204030204" pitchFamily="34" charset="0"/>
                      </a:endParaRPr>
                    </a:p>
                  </a:txBody>
                  <a:tcPr marL="57355"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 </a:t>
                      </a:r>
                      <a:endParaRPr lang="tr-TR" sz="1050" b="0" i="0" u="none" strike="noStrike" dirty="0">
                        <a:solidFill>
                          <a:srgbClr val="000000"/>
                        </a:solidFill>
                        <a:effectLst/>
                        <a:latin typeface="Calibri" panose="020F0502020204030204" pitchFamily="34" charset="0"/>
                      </a:endParaRPr>
                    </a:p>
                  </a:txBody>
                  <a:tcPr marL="57355"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endParaRPr lang="tr-TR" sz="1050" b="1" i="0" u="none" strike="noStrike" dirty="0">
                        <a:solidFill>
                          <a:srgbClr val="000000"/>
                        </a:solidFill>
                        <a:effectLst/>
                        <a:latin typeface="Calibri" panose="020F0502020204030204" pitchFamily="34" charset="0"/>
                      </a:endParaRPr>
                    </a:p>
                  </a:txBody>
                  <a:tcPr marL="6373" marR="6373" marT="6373" marB="0" anchor="ctr"/>
                </a:tc>
                <a:extLst>
                  <a:ext uri="{0D108BD9-81ED-4DB2-BD59-A6C34878D82A}">
                    <a16:rowId xmlns:a16="http://schemas.microsoft.com/office/drawing/2014/main" val="10012"/>
                  </a:ext>
                </a:extLst>
              </a:tr>
              <a:tr h="162694">
                <a:tc>
                  <a:txBody>
                    <a:bodyPr/>
                    <a:lstStyle/>
                    <a:p>
                      <a:pPr algn="l" fontAlgn="ctr"/>
                      <a:r>
                        <a:rPr lang="tr-TR" sz="1050" u="none" strike="noStrike">
                          <a:effectLst/>
                        </a:rPr>
                        <a:t> </a:t>
                      </a:r>
                      <a:endParaRPr lang="tr-TR" sz="1050" b="0" i="0" u="none" strike="noStrike">
                        <a:solidFill>
                          <a:srgbClr val="000000"/>
                        </a:solidFill>
                        <a:effectLst/>
                        <a:latin typeface="Calibri" panose="020F0502020204030204" pitchFamily="34" charset="0"/>
                      </a:endParaRPr>
                    </a:p>
                  </a:txBody>
                  <a:tcPr marL="57355"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 </a:t>
                      </a:r>
                      <a:endParaRPr lang="tr-TR" sz="1050" b="0" i="0" u="none" strike="noStrike" dirty="0">
                        <a:solidFill>
                          <a:srgbClr val="000000"/>
                        </a:solidFill>
                        <a:effectLst/>
                        <a:latin typeface="Calibri" panose="020F0502020204030204" pitchFamily="34" charset="0"/>
                      </a:endParaRPr>
                    </a:p>
                  </a:txBody>
                  <a:tcPr marL="57355"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a:effectLst/>
                        </a:rPr>
                        <a:t> </a:t>
                      </a:r>
                      <a:endParaRPr lang="tr-TR" sz="1050" b="0" i="0" u="none" strike="noStrike">
                        <a:solidFill>
                          <a:srgbClr val="000000"/>
                        </a:solidFill>
                        <a:effectLst/>
                        <a:latin typeface="Calibri" panose="020F0502020204030204" pitchFamily="34" charset="0"/>
                      </a:endParaRPr>
                    </a:p>
                  </a:txBody>
                  <a:tcPr marL="57355" marR="6373" marT="6373" marB="0" anchor="ctr"/>
                </a:tc>
                <a:extLst>
                  <a:ext uri="{0D108BD9-81ED-4DB2-BD59-A6C34878D82A}">
                    <a16:rowId xmlns:a16="http://schemas.microsoft.com/office/drawing/2014/main" val="10013"/>
                  </a:ext>
                </a:extLst>
              </a:tr>
              <a:tr h="162694">
                <a:tc>
                  <a:txBody>
                    <a:bodyPr/>
                    <a:lstStyle/>
                    <a:p>
                      <a:pPr algn="l" fontAlgn="ctr"/>
                      <a:endParaRPr lang="tr-TR" sz="1050" b="0" i="0" u="none" strike="noStrike">
                        <a:solidFill>
                          <a:srgbClr val="000000"/>
                        </a:solidFill>
                        <a:effectLst/>
                        <a:latin typeface="Calibri" panose="020F0502020204030204" pitchFamily="34" charset="0"/>
                      </a:endParaRPr>
                    </a:p>
                  </a:txBody>
                  <a:tcPr marL="57355"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endParaRPr lang="tr-TR" sz="1050" b="0" i="0" u="none" strike="noStrike" dirty="0">
                        <a:solidFill>
                          <a:srgbClr val="000000"/>
                        </a:solidFill>
                        <a:effectLst/>
                        <a:latin typeface="Calibri" panose="020F0502020204030204" pitchFamily="34" charset="0"/>
                      </a:endParaRPr>
                    </a:p>
                  </a:txBody>
                  <a:tcPr marL="57355"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endParaRPr lang="tr-TR" sz="1050" b="0" i="0" u="none" strike="noStrike">
                        <a:solidFill>
                          <a:srgbClr val="000000"/>
                        </a:solidFill>
                        <a:effectLst/>
                        <a:latin typeface="Calibri" panose="020F0502020204030204" pitchFamily="34" charset="0"/>
                      </a:endParaRPr>
                    </a:p>
                  </a:txBody>
                  <a:tcPr marL="57355" marR="6373" marT="6373" marB="0" anchor="ctr"/>
                </a:tc>
                <a:extLst>
                  <a:ext uri="{0D108BD9-81ED-4DB2-BD59-A6C34878D82A}">
                    <a16:rowId xmlns:a16="http://schemas.microsoft.com/office/drawing/2014/main" val="10014"/>
                  </a:ext>
                </a:extLst>
              </a:tr>
              <a:tr h="244650">
                <a:tc>
                  <a:txBody>
                    <a:bodyPr/>
                    <a:lstStyle/>
                    <a:p>
                      <a:pPr marL="0" algn="ctr" defTabSz="914400" rtl="0" eaLnBrk="1" fontAlgn="b" latinLnBrk="0" hangingPunct="1"/>
                      <a:r>
                        <a:rPr lang="tr-TR" sz="1600" u="sng" kern="1200" dirty="0">
                          <a:solidFill>
                            <a:schemeClr val="accent1"/>
                          </a:solidFill>
                          <a:latin typeface="+mn-lt"/>
                          <a:ea typeface="+mn-ea"/>
                          <a:cs typeface="+mn-cs"/>
                        </a:rPr>
                        <a:t>İSTANBUL</a:t>
                      </a:r>
                    </a:p>
                  </a:txBody>
                  <a:tcPr marL="6373" marR="6373" marT="6373" marB="0" anchor="ctr"/>
                </a:tc>
                <a:tc>
                  <a:txBody>
                    <a:bodyPr/>
                    <a:lstStyle/>
                    <a:p>
                      <a:pPr marL="0" algn="ctr" defTabSz="914400" rtl="0" eaLnBrk="1" fontAlgn="b" latinLnBrk="0" hangingPunct="1"/>
                      <a:endParaRPr lang="tr-TR" sz="1600" u="sng" kern="1200" dirty="0">
                        <a:solidFill>
                          <a:schemeClr val="accent1"/>
                        </a:solidFill>
                        <a:latin typeface="+mn-lt"/>
                        <a:ea typeface="+mn-ea"/>
                        <a:cs typeface="+mn-cs"/>
                      </a:endParaRPr>
                    </a:p>
                  </a:txBody>
                  <a:tcPr marL="6373" marR="6373" marT="6373" marB="0" anchor="b"/>
                </a:tc>
                <a:tc>
                  <a:txBody>
                    <a:bodyPr/>
                    <a:lstStyle/>
                    <a:p>
                      <a:pPr marL="0" algn="ctr" defTabSz="914400" rtl="0" eaLnBrk="1" fontAlgn="b" latinLnBrk="0" hangingPunct="1"/>
                      <a:r>
                        <a:rPr lang="tr-TR" sz="1600" u="sng" kern="1200" dirty="0">
                          <a:solidFill>
                            <a:schemeClr val="accent1"/>
                          </a:solidFill>
                          <a:latin typeface="+mn-lt"/>
                          <a:ea typeface="+mn-ea"/>
                          <a:cs typeface="+mn-cs"/>
                        </a:rPr>
                        <a:t>İZMİR</a:t>
                      </a:r>
                    </a:p>
                  </a:txBody>
                  <a:tcPr marL="6373" marR="6373" marT="6373" marB="0" anchor="ctr"/>
                </a:tc>
                <a:tc>
                  <a:txBody>
                    <a:bodyPr/>
                    <a:lstStyle/>
                    <a:p>
                      <a:pPr marL="0" algn="ctr" defTabSz="914400" rtl="0" eaLnBrk="1" fontAlgn="b" latinLnBrk="0" hangingPunct="1"/>
                      <a:endParaRPr lang="tr-TR" sz="1600" u="sng" kern="1200" dirty="0">
                        <a:solidFill>
                          <a:schemeClr val="accent1"/>
                        </a:solidFill>
                        <a:latin typeface="+mn-lt"/>
                        <a:ea typeface="+mn-ea"/>
                        <a:cs typeface="+mn-cs"/>
                      </a:endParaRPr>
                    </a:p>
                  </a:txBody>
                  <a:tcPr marL="6373" marR="6373" marT="6373" marB="0" anchor="b"/>
                </a:tc>
                <a:tc>
                  <a:txBody>
                    <a:bodyPr/>
                    <a:lstStyle/>
                    <a:p>
                      <a:pPr marL="0" algn="ctr" defTabSz="914400" rtl="0" eaLnBrk="1" fontAlgn="b" latinLnBrk="0" hangingPunct="1"/>
                      <a:r>
                        <a:rPr lang="tr-TR" sz="1600" u="sng" kern="1200" dirty="0">
                          <a:solidFill>
                            <a:schemeClr val="accent1"/>
                          </a:solidFill>
                          <a:latin typeface="+mn-lt"/>
                          <a:ea typeface="+mn-ea"/>
                          <a:cs typeface="+mn-cs"/>
                        </a:rPr>
                        <a:t>KAYSERİ</a:t>
                      </a:r>
                    </a:p>
                  </a:txBody>
                  <a:tcPr marL="6373" marR="6373" marT="6373" marB="0" anchor="ctr"/>
                </a:tc>
                <a:extLst>
                  <a:ext uri="{0D108BD9-81ED-4DB2-BD59-A6C34878D82A}">
                    <a16:rowId xmlns:a16="http://schemas.microsoft.com/office/drawing/2014/main" val="10015"/>
                  </a:ext>
                </a:extLst>
              </a:tr>
              <a:tr h="162694">
                <a:tc>
                  <a:txBody>
                    <a:bodyPr/>
                    <a:lstStyle/>
                    <a:p>
                      <a:pPr algn="l" fontAlgn="ctr"/>
                      <a:r>
                        <a:rPr lang="tr-TR" sz="1050" u="none" strike="noStrike">
                          <a:effectLst/>
                        </a:rPr>
                        <a:t>Asansör Periyodik Kontrolleri</a:t>
                      </a:r>
                      <a:endParaRPr lang="tr-TR" sz="1050" b="1" i="0" u="none" strike="noStrike">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Asansör Periyodik Kontrolleri</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a:effectLst/>
                        </a:rPr>
                        <a:t>Asansör Periyodik Kontrolleri</a:t>
                      </a:r>
                      <a:endParaRPr lang="tr-TR" sz="1050" b="1" i="0" u="none" strike="noStrike">
                        <a:solidFill>
                          <a:srgbClr val="000000"/>
                        </a:solidFill>
                        <a:effectLst/>
                        <a:latin typeface="Calibri" panose="020F0502020204030204" pitchFamily="34" charset="0"/>
                      </a:endParaRPr>
                    </a:p>
                  </a:txBody>
                  <a:tcPr marL="6373" marR="6373" marT="6373" marB="0" anchor="ctr"/>
                </a:tc>
                <a:extLst>
                  <a:ext uri="{0D108BD9-81ED-4DB2-BD59-A6C34878D82A}">
                    <a16:rowId xmlns:a16="http://schemas.microsoft.com/office/drawing/2014/main" val="10016"/>
                  </a:ext>
                </a:extLst>
              </a:tr>
              <a:tr h="162694">
                <a:tc>
                  <a:txBody>
                    <a:bodyPr/>
                    <a:lstStyle/>
                    <a:p>
                      <a:pPr algn="l" fontAlgn="ctr"/>
                      <a:r>
                        <a:rPr lang="tr-TR" sz="1050" u="none" strike="noStrike">
                          <a:effectLst/>
                        </a:rPr>
                        <a:t>Kazanların Periyodik Kontrolleri </a:t>
                      </a:r>
                      <a:endParaRPr lang="tr-TR" sz="1050" b="1" i="0" u="none" strike="noStrike">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Kazanların Periyodik Kontrolleri </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a:effectLst/>
                        </a:rPr>
                        <a:t>Kazanların Periyodik Kontrolleri </a:t>
                      </a:r>
                      <a:endParaRPr lang="tr-TR" sz="1050" b="1" i="0" u="none" strike="noStrike">
                        <a:solidFill>
                          <a:srgbClr val="000000"/>
                        </a:solidFill>
                        <a:effectLst/>
                        <a:latin typeface="Calibri" panose="020F0502020204030204" pitchFamily="34" charset="0"/>
                      </a:endParaRPr>
                    </a:p>
                  </a:txBody>
                  <a:tcPr marL="6373" marR="6373" marT="6373" marB="0" anchor="ctr"/>
                </a:tc>
                <a:extLst>
                  <a:ext uri="{0D108BD9-81ED-4DB2-BD59-A6C34878D82A}">
                    <a16:rowId xmlns:a16="http://schemas.microsoft.com/office/drawing/2014/main" val="10017"/>
                  </a:ext>
                </a:extLst>
              </a:tr>
              <a:tr h="162694">
                <a:tc>
                  <a:txBody>
                    <a:bodyPr/>
                    <a:lstStyle/>
                    <a:p>
                      <a:pPr algn="l" fontAlgn="ctr"/>
                      <a:r>
                        <a:rPr lang="tr-TR" sz="1050" u="none" strike="noStrike">
                          <a:effectLst/>
                        </a:rPr>
                        <a:t>Basınçlı Kapların Periyodik Kontrolleri</a:t>
                      </a:r>
                      <a:endParaRPr lang="tr-TR" sz="1050" b="1" i="0" u="none" strike="noStrike">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Basınçlı Kapların Periyodik Kontrolleri</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a:effectLst/>
                        </a:rPr>
                        <a:t>Basınçlı Kapların Periyodik Kontrolleri</a:t>
                      </a:r>
                      <a:endParaRPr lang="tr-TR" sz="1050" b="1" i="0" u="none" strike="noStrike">
                        <a:solidFill>
                          <a:srgbClr val="000000"/>
                        </a:solidFill>
                        <a:effectLst/>
                        <a:latin typeface="Calibri" panose="020F0502020204030204" pitchFamily="34" charset="0"/>
                      </a:endParaRPr>
                    </a:p>
                  </a:txBody>
                  <a:tcPr marL="6373" marR="6373" marT="6373" marB="0" anchor="ctr"/>
                </a:tc>
                <a:extLst>
                  <a:ext uri="{0D108BD9-81ED-4DB2-BD59-A6C34878D82A}">
                    <a16:rowId xmlns:a16="http://schemas.microsoft.com/office/drawing/2014/main" val="10018"/>
                  </a:ext>
                </a:extLst>
              </a:tr>
              <a:tr h="162694">
                <a:tc>
                  <a:txBody>
                    <a:bodyPr/>
                    <a:lstStyle/>
                    <a:p>
                      <a:pPr algn="l" fontAlgn="ctr"/>
                      <a:r>
                        <a:rPr lang="tr-TR" sz="1050" u="none" strike="noStrike">
                          <a:effectLst/>
                        </a:rPr>
                        <a:t>Kaldırma ve İletme Mak. P. Kontrolleri</a:t>
                      </a:r>
                      <a:endParaRPr lang="tr-TR" sz="1050" b="1" i="0" u="none" strike="noStrike">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Kaldırma ve İletme </a:t>
                      </a:r>
                      <a:r>
                        <a:rPr lang="tr-TR" sz="1050" u="none" strike="noStrike" dirty="0" err="1">
                          <a:effectLst/>
                        </a:rPr>
                        <a:t>Mak</a:t>
                      </a:r>
                      <a:r>
                        <a:rPr lang="tr-TR" sz="1050" u="none" strike="noStrike" dirty="0">
                          <a:effectLst/>
                        </a:rPr>
                        <a:t>. P. Kontrolleri</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a:effectLst/>
                        </a:rPr>
                        <a:t>Kaldırma ve İletme Mak. P. Kontrolleri</a:t>
                      </a:r>
                      <a:endParaRPr lang="tr-TR" sz="1050" b="1" i="0" u="none" strike="noStrike">
                        <a:solidFill>
                          <a:srgbClr val="000000"/>
                        </a:solidFill>
                        <a:effectLst/>
                        <a:latin typeface="Calibri" panose="020F0502020204030204" pitchFamily="34" charset="0"/>
                      </a:endParaRPr>
                    </a:p>
                  </a:txBody>
                  <a:tcPr marL="6373" marR="6373" marT="6373" marB="0" anchor="ctr"/>
                </a:tc>
                <a:extLst>
                  <a:ext uri="{0D108BD9-81ED-4DB2-BD59-A6C34878D82A}">
                    <a16:rowId xmlns:a16="http://schemas.microsoft.com/office/drawing/2014/main" val="10019"/>
                  </a:ext>
                </a:extLst>
              </a:tr>
              <a:tr h="1632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extLst>
                  <a:ext uri="{0D108BD9-81ED-4DB2-BD59-A6C34878D82A}">
                    <a16:rowId xmlns:a16="http://schemas.microsoft.com/office/drawing/2014/main" val="10020"/>
                  </a:ext>
                </a:extLst>
              </a:tr>
              <a:tr h="1632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extLst>
                  <a:ext uri="{0D108BD9-81ED-4DB2-BD59-A6C34878D82A}">
                    <a16:rowId xmlns:a16="http://schemas.microsoft.com/office/drawing/2014/main" val="10021"/>
                  </a:ext>
                </a:extLst>
              </a:tr>
              <a:tr h="162694">
                <a:tc>
                  <a:txBody>
                    <a:bodyPr/>
                    <a:lstStyle/>
                    <a:p>
                      <a:pPr algn="l" fontAlgn="b"/>
                      <a:r>
                        <a:rPr lang="tr-TR" sz="1050" u="none" strike="noStrike" dirty="0">
                          <a:effectLst/>
                        </a:rPr>
                        <a:t>Yürüyen Merdiven / Bant</a:t>
                      </a:r>
                      <a:endParaRPr lang="tr-TR" sz="1050" b="1" i="0" u="none" strike="noStrike" dirty="0">
                        <a:solidFill>
                          <a:srgbClr val="000000"/>
                        </a:solidFill>
                        <a:effectLst/>
                        <a:latin typeface="Calibri" panose="020F0502020204030204" pitchFamily="34" charset="0"/>
                      </a:endParaRPr>
                    </a:p>
                  </a:txBody>
                  <a:tcPr marL="6373" marR="6373" marT="6373"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b"/>
                      <a:r>
                        <a:rPr lang="tr-TR" sz="1050" u="none" strike="noStrike" dirty="0">
                          <a:effectLst/>
                        </a:rPr>
                        <a:t>Yürüyen Merdiven / Bant</a:t>
                      </a:r>
                      <a:endParaRPr lang="tr-TR" sz="1050" b="1" i="0" u="none" strike="noStrike" dirty="0">
                        <a:solidFill>
                          <a:srgbClr val="000000"/>
                        </a:solidFill>
                        <a:effectLst/>
                        <a:latin typeface="Calibri" panose="020F0502020204030204" pitchFamily="34" charset="0"/>
                      </a:endParaRPr>
                    </a:p>
                  </a:txBody>
                  <a:tcPr marL="6373" marR="6373" marT="6373" marB="0" anchor="b"/>
                </a:tc>
                <a:tc>
                  <a:txBody>
                    <a:bodyPr/>
                    <a:lstStyle/>
                    <a:p>
                      <a:pPr algn="l" fontAlgn="b"/>
                      <a:endParaRPr lang="tr-TR" sz="1050" b="0" i="0" u="none" strike="noStrike" dirty="0">
                        <a:solidFill>
                          <a:srgbClr val="000000"/>
                        </a:solidFill>
                        <a:effectLst/>
                        <a:latin typeface="Calibri" panose="020F0502020204030204" pitchFamily="34" charset="0"/>
                      </a:endParaRPr>
                    </a:p>
                  </a:txBody>
                  <a:tcPr marL="6373" marR="6373" marT="6373" marB="0" anchor="b"/>
                </a:tc>
                <a:tc>
                  <a:txBody>
                    <a:bodyPr/>
                    <a:lstStyle/>
                    <a:p>
                      <a:pPr algn="l" fontAlgn="b"/>
                      <a:r>
                        <a:rPr lang="tr-TR" sz="1050" u="none" strike="noStrike" dirty="0">
                          <a:effectLst/>
                        </a:rPr>
                        <a:t>Bacaların Periyodik Kontrolleri</a:t>
                      </a:r>
                      <a:endParaRPr lang="tr-TR" sz="1050" b="1" i="0" u="none" strike="noStrike" dirty="0">
                        <a:solidFill>
                          <a:srgbClr val="000000"/>
                        </a:solidFill>
                        <a:effectLst/>
                        <a:latin typeface="Calibri" panose="020F0502020204030204" pitchFamily="34" charset="0"/>
                      </a:endParaRPr>
                    </a:p>
                  </a:txBody>
                  <a:tcPr marL="6373" marR="6373" marT="6373" marB="0" anchor="b"/>
                </a:tc>
                <a:extLst>
                  <a:ext uri="{0D108BD9-81ED-4DB2-BD59-A6C34878D82A}">
                    <a16:rowId xmlns:a16="http://schemas.microsoft.com/office/drawing/2014/main" val="10022"/>
                  </a:ext>
                </a:extLst>
              </a:tr>
              <a:tr h="162694">
                <a:tc>
                  <a:txBody>
                    <a:bodyPr/>
                    <a:lstStyle/>
                    <a:p>
                      <a:pPr algn="l" fontAlgn="b"/>
                      <a:r>
                        <a:rPr lang="tr-TR" sz="1050" u="none" strike="noStrike" dirty="0">
                          <a:effectLst/>
                        </a:rPr>
                        <a:t>Bacaların Periyodik Kontrolleri</a:t>
                      </a:r>
                      <a:endParaRPr lang="tr-TR" sz="1050" b="1" i="0" u="none" strike="noStrike" dirty="0">
                        <a:solidFill>
                          <a:srgbClr val="000000"/>
                        </a:solidFill>
                        <a:effectLst/>
                        <a:latin typeface="Calibri" panose="020F0502020204030204" pitchFamily="34" charset="0"/>
                      </a:endParaRPr>
                    </a:p>
                  </a:txBody>
                  <a:tcPr marL="6373" marR="6373" marT="6373"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050" u="none" strike="noStrike" dirty="0">
                          <a:effectLst/>
                        </a:rPr>
                        <a:t>Yangın Söndürme Sistemleri </a:t>
                      </a:r>
                      <a:endParaRPr lang="tr-TR" sz="1050" b="1" i="0" u="none" strike="noStrike" dirty="0">
                        <a:solidFill>
                          <a:srgbClr val="000000"/>
                        </a:solidFill>
                        <a:effectLst/>
                        <a:latin typeface="Calibri" panose="020F0502020204030204" pitchFamily="34" charset="0"/>
                      </a:endParaRPr>
                    </a:p>
                  </a:txBody>
                  <a:tcPr marL="6373" marR="6373" marT="6373" marB="0" anchor="b"/>
                </a:tc>
                <a:tc>
                  <a:txBody>
                    <a:bodyPr/>
                    <a:lstStyle/>
                    <a:p>
                      <a:pPr algn="l" fontAlgn="b"/>
                      <a:endParaRPr lang="tr-TR" sz="1050" b="0" i="0" u="none" strike="noStrike" dirty="0">
                        <a:solidFill>
                          <a:srgbClr val="000000"/>
                        </a:solidFill>
                        <a:effectLst/>
                        <a:latin typeface="Calibri" panose="020F0502020204030204" pitchFamily="34" charset="0"/>
                      </a:endParaRPr>
                    </a:p>
                  </a:txBody>
                  <a:tcPr marL="6373" marR="6373" marT="6373" marB="0" anchor="b"/>
                </a:tc>
                <a:tc>
                  <a:txBody>
                    <a:bodyPr/>
                    <a:lstStyle/>
                    <a:p>
                      <a:pPr algn="l" fontAlgn="ctr"/>
                      <a:r>
                        <a:rPr lang="nn-NO" sz="1050" u="none" strike="noStrike" dirty="0">
                          <a:effectLst/>
                        </a:rPr>
                        <a:t>İş Makinaları Teknik Belge Düzenlemesi</a:t>
                      </a:r>
                      <a:endParaRPr lang="nn-NO" sz="1050" b="1" i="0" u="none" strike="noStrike" dirty="0">
                        <a:solidFill>
                          <a:srgbClr val="000000"/>
                        </a:solidFill>
                        <a:effectLst/>
                        <a:latin typeface="Calibri" panose="020F0502020204030204" pitchFamily="34" charset="0"/>
                      </a:endParaRPr>
                    </a:p>
                  </a:txBody>
                  <a:tcPr marL="6373" marR="6373" marT="6373" marB="0" anchor="ctr"/>
                </a:tc>
                <a:extLst>
                  <a:ext uri="{0D108BD9-81ED-4DB2-BD59-A6C34878D82A}">
                    <a16:rowId xmlns:a16="http://schemas.microsoft.com/office/drawing/2014/main" val="10023"/>
                  </a:ext>
                </a:extLst>
              </a:tr>
              <a:tr h="21171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050" u="none" strike="noStrike" dirty="0">
                          <a:effectLst/>
                        </a:rPr>
                        <a:t>Yangın Söndürme Sistemleri </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Tahribatsız Muayene</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Rafların Periyodik Kontrolleri</a:t>
                      </a:r>
                      <a:endParaRPr lang="tr-TR" sz="1050" b="1" i="0" u="none" strike="noStrike" dirty="0">
                        <a:solidFill>
                          <a:srgbClr val="000000"/>
                        </a:solidFill>
                        <a:effectLst/>
                        <a:latin typeface="Calibri" panose="020F0502020204030204" pitchFamily="34" charset="0"/>
                      </a:endParaRPr>
                    </a:p>
                  </a:txBody>
                  <a:tcPr marL="6373" marR="6373" marT="6373" marB="0" anchor="ctr"/>
                </a:tc>
                <a:extLst>
                  <a:ext uri="{0D108BD9-81ED-4DB2-BD59-A6C34878D82A}">
                    <a16:rowId xmlns:a16="http://schemas.microsoft.com/office/drawing/2014/main" val="10024"/>
                  </a:ext>
                </a:extLst>
              </a:tr>
              <a:tr h="162694">
                <a:tc>
                  <a:txBody>
                    <a:bodyPr/>
                    <a:lstStyle/>
                    <a:p>
                      <a:pPr algn="l" fontAlgn="ctr"/>
                      <a:r>
                        <a:rPr lang="tr-TR" sz="1050" u="none" strike="noStrike" dirty="0">
                          <a:effectLst/>
                        </a:rPr>
                        <a:t>Tahribatsız Muayene</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Kaynaklı İmalat ve Çelik Konstrüksiyonlar</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050" u="none" strike="noStrike" dirty="0">
                          <a:effectLst/>
                        </a:rPr>
                        <a:t>Motor-Şasi/Bilirkişilik</a:t>
                      </a:r>
                      <a:endParaRPr lang="tr-TR" sz="1050" b="1" i="0" u="none" strike="noStrike" dirty="0">
                        <a:solidFill>
                          <a:srgbClr val="000000"/>
                        </a:solidFill>
                        <a:effectLst/>
                        <a:latin typeface="Calibri" panose="020F0502020204030204" pitchFamily="34" charset="0"/>
                      </a:endParaRPr>
                    </a:p>
                  </a:txBody>
                  <a:tcPr marL="57355" marR="6373" marT="6373" marB="0" anchor="ctr"/>
                </a:tc>
                <a:extLst>
                  <a:ext uri="{0D108BD9-81ED-4DB2-BD59-A6C34878D82A}">
                    <a16:rowId xmlns:a16="http://schemas.microsoft.com/office/drawing/2014/main" val="10025"/>
                  </a:ext>
                </a:extLst>
              </a:tr>
              <a:tr h="162694">
                <a:tc>
                  <a:txBody>
                    <a:bodyPr/>
                    <a:lstStyle/>
                    <a:p>
                      <a:pPr algn="l" fontAlgn="ctr"/>
                      <a:r>
                        <a:rPr lang="tr-TR" sz="1050" u="none" strike="noStrike" dirty="0">
                          <a:effectLst/>
                        </a:rPr>
                        <a:t>Rafların Periyodik Kontrolleri</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b"/>
                      <a:r>
                        <a:rPr lang="tr-TR" sz="1050" u="none" strike="noStrike" dirty="0">
                          <a:effectLst/>
                        </a:rPr>
                        <a:t>Bacaların Periyodik Kontrolleri</a:t>
                      </a:r>
                      <a:endParaRPr lang="tr-TR" sz="1050" b="1" i="0" u="none" strike="noStrike" dirty="0">
                        <a:solidFill>
                          <a:srgbClr val="000000"/>
                        </a:solidFill>
                        <a:effectLst/>
                        <a:latin typeface="Calibri" panose="020F0502020204030204" pitchFamily="34" charset="0"/>
                      </a:endParaRPr>
                    </a:p>
                  </a:txBody>
                  <a:tcPr marL="6373" marR="6373" marT="6373" marB="0" anchor="b"/>
                </a:tc>
                <a:tc>
                  <a:txBody>
                    <a:bodyPr/>
                    <a:lstStyle/>
                    <a:p>
                      <a:pPr algn="l" fontAlgn="b"/>
                      <a:endParaRPr lang="tr-TR" sz="1050" b="0" i="0" u="none" strike="noStrike" dirty="0">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 </a:t>
                      </a:r>
                      <a:endParaRPr lang="tr-TR" sz="1050" b="0" i="0" u="none" strike="noStrike" dirty="0">
                        <a:solidFill>
                          <a:srgbClr val="000000"/>
                        </a:solidFill>
                        <a:effectLst/>
                        <a:latin typeface="Calibri" panose="020F0502020204030204" pitchFamily="34" charset="0"/>
                      </a:endParaRPr>
                    </a:p>
                  </a:txBody>
                  <a:tcPr marL="57355" marR="6373" marT="6373" marB="0" anchor="ctr"/>
                </a:tc>
                <a:extLst>
                  <a:ext uri="{0D108BD9-81ED-4DB2-BD59-A6C34878D82A}">
                    <a16:rowId xmlns:a16="http://schemas.microsoft.com/office/drawing/2014/main" val="10026"/>
                  </a:ext>
                </a:extLst>
              </a:tr>
              <a:tr h="162694">
                <a:tc>
                  <a:txBody>
                    <a:bodyPr/>
                    <a:lstStyle/>
                    <a:p>
                      <a:pPr algn="l" fontAlgn="ctr"/>
                      <a:r>
                        <a:rPr lang="tr-TR" sz="1050" u="none" strike="noStrike">
                          <a:effectLst/>
                        </a:rPr>
                        <a:t>Statik Analiz</a:t>
                      </a:r>
                      <a:endParaRPr lang="tr-TR" sz="1050" b="1" i="0" u="none" strike="noStrike">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Rafların Periyodik Kontrolleri</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dirty="0">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 </a:t>
                      </a:r>
                      <a:endParaRPr lang="tr-TR" sz="1050" b="0" i="0" u="none" strike="noStrike" dirty="0">
                        <a:solidFill>
                          <a:srgbClr val="000000"/>
                        </a:solidFill>
                        <a:effectLst/>
                        <a:latin typeface="Calibri" panose="020F0502020204030204" pitchFamily="34" charset="0"/>
                      </a:endParaRPr>
                    </a:p>
                  </a:txBody>
                  <a:tcPr marL="57355" marR="6373" marT="6373" marB="0" anchor="ctr"/>
                </a:tc>
                <a:extLst>
                  <a:ext uri="{0D108BD9-81ED-4DB2-BD59-A6C34878D82A}">
                    <a16:rowId xmlns:a16="http://schemas.microsoft.com/office/drawing/2014/main" val="10027"/>
                  </a:ext>
                </a:extLst>
              </a:tr>
              <a:tr h="162694">
                <a:tc>
                  <a:txBody>
                    <a:bodyPr/>
                    <a:lstStyle/>
                    <a:p>
                      <a:pPr algn="l" fontAlgn="ctr"/>
                      <a:r>
                        <a:rPr lang="tr-TR" sz="1050" u="none" strike="noStrike" dirty="0">
                          <a:effectLst/>
                        </a:rPr>
                        <a:t>Motor-Şasi/Bilirkişilik</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a:effectLst/>
                        </a:rPr>
                        <a:t>Statik Analiz</a:t>
                      </a:r>
                      <a:endParaRPr lang="tr-TR" sz="1050" b="1" i="0" u="none" strike="noStrike">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dirty="0">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 </a:t>
                      </a:r>
                      <a:endParaRPr lang="tr-TR" sz="1050" b="0" i="0" u="none" strike="noStrike" dirty="0">
                        <a:solidFill>
                          <a:srgbClr val="000000"/>
                        </a:solidFill>
                        <a:effectLst/>
                        <a:latin typeface="Calibri" panose="020F0502020204030204" pitchFamily="34" charset="0"/>
                      </a:endParaRPr>
                    </a:p>
                  </a:txBody>
                  <a:tcPr marL="57355" marR="6373" marT="6373" marB="0" anchor="ctr"/>
                </a:tc>
                <a:extLst>
                  <a:ext uri="{0D108BD9-81ED-4DB2-BD59-A6C34878D82A}">
                    <a16:rowId xmlns:a16="http://schemas.microsoft.com/office/drawing/2014/main" val="10028"/>
                  </a:ext>
                </a:extLst>
              </a:tr>
              <a:tr h="162694">
                <a:tc>
                  <a:txBody>
                    <a:bodyPr/>
                    <a:lstStyle/>
                    <a:p>
                      <a:pPr algn="l" fontAlgn="ct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a:effectLst/>
                        </a:rPr>
                        <a:t>Motor-Şasi/Bilirkişilik</a:t>
                      </a:r>
                      <a:endParaRPr lang="tr-TR" sz="1050" b="1" i="0" u="none" strike="noStrike">
                        <a:solidFill>
                          <a:srgbClr val="000000"/>
                        </a:solidFill>
                        <a:effectLst/>
                        <a:latin typeface="Calibri" panose="020F0502020204030204" pitchFamily="34" charset="0"/>
                      </a:endParaRPr>
                    </a:p>
                  </a:txBody>
                  <a:tcPr marL="6373" marR="6373" marT="6373"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 </a:t>
                      </a:r>
                      <a:endParaRPr lang="tr-TR" sz="1050" b="0" i="0" u="none" strike="noStrike" dirty="0">
                        <a:solidFill>
                          <a:srgbClr val="000000"/>
                        </a:solidFill>
                        <a:effectLst/>
                        <a:latin typeface="Calibri" panose="020F0502020204030204" pitchFamily="34" charset="0"/>
                      </a:endParaRPr>
                    </a:p>
                  </a:txBody>
                  <a:tcPr marL="57355" marR="6373" marT="6373" marB="0" anchor="ctr"/>
                </a:tc>
                <a:extLst>
                  <a:ext uri="{0D108BD9-81ED-4DB2-BD59-A6C34878D82A}">
                    <a16:rowId xmlns:a16="http://schemas.microsoft.com/office/drawing/2014/main" val="10029"/>
                  </a:ext>
                </a:extLst>
              </a:tr>
              <a:tr h="162694">
                <a:tc>
                  <a:txBody>
                    <a:bodyPr/>
                    <a:lstStyle/>
                    <a:p>
                      <a:pPr algn="l" fontAlgn="ctr"/>
                      <a:r>
                        <a:rPr lang="tr-TR" sz="900" u="none" strike="noStrike" dirty="0">
                          <a:effectLst/>
                        </a:rPr>
                        <a:t> </a:t>
                      </a:r>
                      <a:endParaRPr lang="tr-TR" sz="900" b="0" i="0" u="none" strike="noStrike" dirty="0">
                        <a:solidFill>
                          <a:srgbClr val="000000"/>
                        </a:solidFill>
                        <a:effectLst/>
                        <a:latin typeface="Calibri" panose="020F0502020204030204" pitchFamily="34" charset="0"/>
                      </a:endParaRPr>
                    </a:p>
                  </a:txBody>
                  <a:tcPr marL="57355" marR="6373" marT="6373"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1050" u="none" strike="noStrike" dirty="0">
                          <a:effectLst/>
                        </a:rPr>
                        <a:t>KALMEM Faaliyetleri</a:t>
                      </a:r>
                      <a:endParaRPr lang="tr-TR" sz="1050" b="1" i="0" u="none" strike="noStrike" dirty="0">
                        <a:solidFill>
                          <a:srgbClr val="000000"/>
                        </a:solidFill>
                        <a:effectLst/>
                        <a:latin typeface="Calibri" panose="020F0502020204030204" pitchFamily="34" charset="0"/>
                      </a:endParaRPr>
                    </a:p>
                  </a:txBody>
                  <a:tcPr marL="6373" marR="6373" marT="6373" marB="0" anchor="ctr"/>
                </a:tc>
                <a:tc>
                  <a:txBody>
                    <a:bodyPr/>
                    <a:lstStyle/>
                    <a:p>
                      <a:pPr algn="l" fontAlgn="b"/>
                      <a:endParaRPr lang="tr-TR" sz="900" b="0" i="0" u="none" strike="noStrike">
                        <a:solidFill>
                          <a:srgbClr val="000000"/>
                        </a:solidFill>
                        <a:effectLst/>
                        <a:latin typeface="Calibri" panose="020F0502020204030204" pitchFamily="34" charset="0"/>
                      </a:endParaRPr>
                    </a:p>
                  </a:txBody>
                  <a:tcPr marL="6373" marR="6373" marT="6373" marB="0" anchor="b"/>
                </a:tc>
                <a:tc>
                  <a:txBody>
                    <a:bodyPr/>
                    <a:lstStyle/>
                    <a:p>
                      <a:pPr algn="l" fontAlgn="ctr"/>
                      <a:r>
                        <a:rPr lang="tr-TR" sz="900" u="none" strike="noStrike" dirty="0">
                          <a:effectLst/>
                        </a:rPr>
                        <a:t> </a:t>
                      </a:r>
                      <a:endParaRPr lang="tr-TR" sz="900" b="0" i="0" u="none" strike="noStrike" dirty="0">
                        <a:solidFill>
                          <a:srgbClr val="000000"/>
                        </a:solidFill>
                        <a:effectLst/>
                        <a:latin typeface="Calibri" panose="020F0502020204030204" pitchFamily="34" charset="0"/>
                      </a:endParaRPr>
                    </a:p>
                  </a:txBody>
                  <a:tcPr marL="57355" marR="6373" marT="6373" marB="0" anchor="ctr"/>
                </a:tc>
                <a:extLst>
                  <a:ext uri="{0D108BD9-81ED-4DB2-BD59-A6C34878D82A}">
                    <a16:rowId xmlns:a16="http://schemas.microsoft.com/office/drawing/2014/main" val="10030"/>
                  </a:ext>
                </a:extLst>
              </a:tr>
            </a:tbl>
          </a:graphicData>
        </a:graphic>
      </p:graphicFrame>
    </p:spTree>
    <p:extLst>
      <p:ext uri="{BB962C8B-B14F-4D97-AF65-F5344CB8AC3E}">
        <p14:creationId xmlns:p14="http://schemas.microsoft.com/office/powerpoint/2010/main" val="2498359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graphicFrame>
        <p:nvGraphicFramePr>
          <p:cNvPr id="5" name="Tablo 4"/>
          <p:cNvGraphicFramePr>
            <a:graphicFrameLocks noGrp="1"/>
          </p:cNvGraphicFramePr>
          <p:nvPr>
            <p:extLst>
              <p:ext uri="{D42A27DB-BD31-4B8C-83A1-F6EECF244321}">
                <p14:modId xmlns:p14="http://schemas.microsoft.com/office/powerpoint/2010/main" val="3586326948"/>
              </p:ext>
            </p:extLst>
          </p:nvPr>
        </p:nvGraphicFramePr>
        <p:xfrm>
          <a:off x="420294" y="1376975"/>
          <a:ext cx="11476049" cy="5349502"/>
        </p:xfrm>
        <a:graphic>
          <a:graphicData uri="http://schemas.openxmlformats.org/drawingml/2006/table">
            <a:tbl>
              <a:tblPr>
                <a:tableStyleId>{E8B1032C-EA38-4F05-BA0D-38AFFFC7BED3}</a:tableStyleId>
              </a:tblPr>
              <a:tblGrid>
                <a:gridCol w="3435505">
                  <a:extLst>
                    <a:ext uri="{9D8B030D-6E8A-4147-A177-3AD203B41FA5}">
                      <a16:colId xmlns:a16="http://schemas.microsoft.com/office/drawing/2014/main" val="20000"/>
                    </a:ext>
                  </a:extLst>
                </a:gridCol>
                <a:gridCol w="584767">
                  <a:extLst>
                    <a:ext uri="{9D8B030D-6E8A-4147-A177-3AD203B41FA5}">
                      <a16:colId xmlns:a16="http://schemas.microsoft.com/office/drawing/2014/main" val="20001"/>
                    </a:ext>
                  </a:extLst>
                </a:gridCol>
                <a:gridCol w="3435505">
                  <a:extLst>
                    <a:ext uri="{9D8B030D-6E8A-4147-A177-3AD203B41FA5}">
                      <a16:colId xmlns:a16="http://schemas.microsoft.com/office/drawing/2014/main" val="20002"/>
                    </a:ext>
                  </a:extLst>
                </a:gridCol>
                <a:gridCol w="584767">
                  <a:extLst>
                    <a:ext uri="{9D8B030D-6E8A-4147-A177-3AD203B41FA5}">
                      <a16:colId xmlns:a16="http://schemas.microsoft.com/office/drawing/2014/main" val="20003"/>
                    </a:ext>
                  </a:extLst>
                </a:gridCol>
                <a:gridCol w="3435505">
                  <a:extLst>
                    <a:ext uri="{9D8B030D-6E8A-4147-A177-3AD203B41FA5}">
                      <a16:colId xmlns:a16="http://schemas.microsoft.com/office/drawing/2014/main" val="20004"/>
                    </a:ext>
                  </a:extLst>
                </a:gridCol>
              </a:tblGrid>
              <a:tr h="370205">
                <a:tc gridSpan="5">
                  <a:txBody>
                    <a:bodyPr/>
                    <a:lstStyle/>
                    <a:p>
                      <a:pPr algn="ctr" fontAlgn="b"/>
                      <a:r>
                        <a:rPr lang="tr-TR" sz="1600" u="sng" kern="1200" dirty="0">
                          <a:solidFill>
                            <a:schemeClr val="accent1"/>
                          </a:solidFill>
                          <a:latin typeface="+mn-lt"/>
                          <a:ea typeface="+mn-ea"/>
                          <a:cs typeface="+mn-cs"/>
                        </a:rPr>
                        <a:t>ŞUBELERİN TEKNİK HİZMETLER ALANINDAKİ FAALİYETLERİ</a:t>
                      </a:r>
                    </a:p>
                  </a:txBody>
                  <a:tcPr marL="7164" marR="7164" marT="7164" marB="0" anchor="b"/>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76217">
                <a:tc>
                  <a:txBody>
                    <a:bodyPr/>
                    <a:lstStyle/>
                    <a:p>
                      <a:pPr algn="l" fontAlgn="b"/>
                      <a:endParaRPr lang="tr-TR" sz="1050" b="0" i="0" u="none" strike="noStrike" dirty="0">
                        <a:solidFill>
                          <a:srgbClr val="000000"/>
                        </a:solidFill>
                        <a:effectLst/>
                        <a:latin typeface="Calibri" panose="020F0502020204030204" pitchFamily="34" charset="0"/>
                      </a:endParaRPr>
                    </a:p>
                  </a:txBody>
                  <a:tcPr marL="7164" marR="7164" marT="7164"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extLst>
                  <a:ext uri="{0D108BD9-81ED-4DB2-BD59-A6C34878D82A}">
                    <a16:rowId xmlns:a16="http://schemas.microsoft.com/office/drawing/2014/main" val="10001"/>
                  </a:ext>
                </a:extLst>
              </a:tr>
              <a:tr h="286936">
                <a:tc>
                  <a:txBody>
                    <a:bodyPr/>
                    <a:lstStyle/>
                    <a:p>
                      <a:pPr marL="0" algn="ctr" defTabSz="914400" rtl="0" eaLnBrk="1" fontAlgn="b" latinLnBrk="0" hangingPunct="1"/>
                      <a:r>
                        <a:rPr lang="tr-TR" sz="1600" u="sng" kern="1200" dirty="0">
                          <a:solidFill>
                            <a:schemeClr val="accent1"/>
                          </a:solidFill>
                          <a:latin typeface="+mn-lt"/>
                          <a:ea typeface="+mn-ea"/>
                          <a:cs typeface="+mn-cs"/>
                        </a:rPr>
                        <a:t>KOCAELİ</a:t>
                      </a:r>
                    </a:p>
                  </a:txBody>
                  <a:tcPr marL="7164" marR="7164" marT="7164" marB="0" anchor="ctr"/>
                </a:tc>
                <a:tc>
                  <a:txBody>
                    <a:bodyPr/>
                    <a:lstStyle/>
                    <a:p>
                      <a:pPr marL="0" algn="ctr" defTabSz="914400" rtl="0" eaLnBrk="1" fontAlgn="b" latinLnBrk="0" hangingPunct="1"/>
                      <a:endParaRPr lang="tr-TR" sz="1600" u="sng" kern="1200" dirty="0">
                        <a:solidFill>
                          <a:schemeClr val="accent1"/>
                        </a:solidFill>
                        <a:latin typeface="+mn-lt"/>
                        <a:ea typeface="+mn-ea"/>
                        <a:cs typeface="+mn-cs"/>
                      </a:endParaRPr>
                    </a:p>
                  </a:txBody>
                  <a:tcPr marL="7164" marR="7164" marT="7164" marB="0" anchor="b"/>
                </a:tc>
                <a:tc>
                  <a:txBody>
                    <a:bodyPr/>
                    <a:lstStyle/>
                    <a:p>
                      <a:pPr marL="0" algn="ctr" defTabSz="914400" rtl="0" eaLnBrk="1" fontAlgn="b" latinLnBrk="0" hangingPunct="1"/>
                      <a:r>
                        <a:rPr lang="tr-TR" sz="1600" u="sng" kern="1200" dirty="0">
                          <a:solidFill>
                            <a:schemeClr val="accent1"/>
                          </a:solidFill>
                          <a:latin typeface="+mn-lt"/>
                          <a:ea typeface="+mn-ea"/>
                          <a:cs typeface="+mn-cs"/>
                        </a:rPr>
                        <a:t>KONYA</a:t>
                      </a:r>
                    </a:p>
                  </a:txBody>
                  <a:tcPr marL="7164" marR="7164" marT="7164" marB="0" anchor="ctr"/>
                </a:tc>
                <a:tc>
                  <a:txBody>
                    <a:bodyPr/>
                    <a:lstStyle/>
                    <a:p>
                      <a:pPr marL="0" algn="ctr" defTabSz="914400" rtl="0" eaLnBrk="1" fontAlgn="b" latinLnBrk="0" hangingPunct="1"/>
                      <a:endParaRPr lang="tr-TR" sz="1600" u="sng" kern="1200" dirty="0">
                        <a:solidFill>
                          <a:schemeClr val="accent1"/>
                        </a:solidFill>
                        <a:latin typeface="+mn-lt"/>
                        <a:ea typeface="+mn-ea"/>
                        <a:cs typeface="+mn-cs"/>
                      </a:endParaRPr>
                    </a:p>
                  </a:txBody>
                  <a:tcPr marL="7164" marR="7164" marT="7164" marB="0" anchor="b"/>
                </a:tc>
                <a:tc>
                  <a:txBody>
                    <a:bodyPr/>
                    <a:lstStyle/>
                    <a:p>
                      <a:pPr marL="0" algn="ctr" defTabSz="914400" rtl="0" eaLnBrk="1" fontAlgn="b" latinLnBrk="0" hangingPunct="1"/>
                      <a:r>
                        <a:rPr lang="tr-TR" sz="1600" u="sng" kern="1200" dirty="0">
                          <a:solidFill>
                            <a:schemeClr val="accent1"/>
                          </a:solidFill>
                          <a:latin typeface="+mn-lt"/>
                          <a:ea typeface="+mn-ea"/>
                          <a:cs typeface="+mn-cs"/>
                        </a:rPr>
                        <a:t>MERSİN</a:t>
                      </a:r>
                    </a:p>
                  </a:txBody>
                  <a:tcPr marL="7164" marR="7164" marT="7164" marB="0" anchor="ctr"/>
                </a:tc>
                <a:extLst>
                  <a:ext uri="{0D108BD9-81ED-4DB2-BD59-A6C34878D82A}">
                    <a16:rowId xmlns:a16="http://schemas.microsoft.com/office/drawing/2014/main" val="10002"/>
                  </a:ext>
                </a:extLst>
              </a:tr>
              <a:tr h="176217">
                <a:tc>
                  <a:txBody>
                    <a:bodyPr/>
                    <a:lstStyle/>
                    <a:p>
                      <a:pPr algn="l" fontAlgn="ctr"/>
                      <a:r>
                        <a:rPr lang="tr-TR" sz="1050" u="none" strike="noStrike" dirty="0">
                          <a:effectLst/>
                        </a:rPr>
                        <a:t>Asansör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Asansör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a:effectLst/>
                        </a:rPr>
                        <a:t>Asansör Periyodik Kontrolleri</a:t>
                      </a:r>
                      <a:endParaRPr lang="tr-TR" sz="1050" b="1" i="0" u="none" strike="noStrike">
                        <a:solidFill>
                          <a:srgbClr val="000000"/>
                        </a:solidFill>
                        <a:effectLst/>
                        <a:latin typeface="Calibri" panose="020F0502020204030204" pitchFamily="34" charset="0"/>
                      </a:endParaRPr>
                    </a:p>
                  </a:txBody>
                  <a:tcPr marL="7164" marR="7164" marT="7164" marB="0" anchor="ctr"/>
                </a:tc>
                <a:extLst>
                  <a:ext uri="{0D108BD9-81ED-4DB2-BD59-A6C34878D82A}">
                    <a16:rowId xmlns:a16="http://schemas.microsoft.com/office/drawing/2014/main" val="10003"/>
                  </a:ext>
                </a:extLst>
              </a:tr>
              <a:tr h="176217">
                <a:tc>
                  <a:txBody>
                    <a:bodyPr/>
                    <a:lstStyle/>
                    <a:p>
                      <a:pPr algn="l" fontAlgn="ctr"/>
                      <a:r>
                        <a:rPr lang="tr-TR" sz="1050" u="none" strike="noStrike" dirty="0">
                          <a:effectLst/>
                        </a:rPr>
                        <a:t>Kazanların Periyodik Kontrolleri </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a:effectLst/>
                        </a:rPr>
                        <a:t>Kazanların Periyodik Kontrolleri </a:t>
                      </a:r>
                      <a:endParaRPr lang="tr-TR" sz="1050" b="1" i="0" u="none" strike="noStrike">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a:effectLst/>
                        </a:rPr>
                        <a:t>Kazanların Periyodik Kontrolleri </a:t>
                      </a:r>
                      <a:endParaRPr lang="tr-TR" sz="1050" b="1" i="0" u="none" strike="noStrike">
                        <a:solidFill>
                          <a:srgbClr val="000000"/>
                        </a:solidFill>
                        <a:effectLst/>
                        <a:latin typeface="Calibri" panose="020F0502020204030204" pitchFamily="34" charset="0"/>
                      </a:endParaRPr>
                    </a:p>
                  </a:txBody>
                  <a:tcPr marL="7164" marR="7164" marT="7164" marB="0" anchor="ctr"/>
                </a:tc>
                <a:extLst>
                  <a:ext uri="{0D108BD9-81ED-4DB2-BD59-A6C34878D82A}">
                    <a16:rowId xmlns:a16="http://schemas.microsoft.com/office/drawing/2014/main" val="10004"/>
                  </a:ext>
                </a:extLst>
              </a:tr>
              <a:tr h="176217">
                <a:tc>
                  <a:txBody>
                    <a:bodyPr/>
                    <a:lstStyle/>
                    <a:p>
                      <a:pPr algn="l" fontAlgn="ctr"/>
                      <a:r>
                        <a:rPr lang="tr-TR" sz="1050" u="none" strike="noStrike" dirty="0">
                          <a:effectLst/>
                        </a:rPr>
                        <a:t>Basınçlı Kapların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a:effectLst/>
                        </a:rPr>
                        <a:t>Basınçlı Kapların Periyodik Kontrolleri</a:t>
                      </a:r>
                      <a:endParaRPr lang="tr-TR" sz="1050" b="1" i="0" u="none" strike="noStrike">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a:effectLst/>
                        </a:rPr>
                        <a:t>Basınçlı Kapların Periyodik Kontrolleri</a:t>
                      </a:r>
                      <a:endParaRPr lang="tr-TR" sz="1050" b="1" i="0" u="none" strike="noStrike">
                        <a:solidFill>
                          <a:srgbClr val="000000"/>
                        </a:solidFill>
                        <a:effectLst/>
                        <a:latin typeface="Calibri" panose="020F0502020204030204" pitchFamily="34" charset="0"/>
                      </a:endParaRPr>
                    </a:p>
                  </a:txBody>
                  <a:tcPr marL="7164" marR="7164" marT="7164" marB="0" anchor="ctr"/>
                </a:tc>
                <a:extLst>
                  <a:ext uri="{0D108BD9-81ED-4DB2-BD59-A6C34878D82A}">
                    <a16:rowId xmlns:a16="http://schemas.microsoft.com/office/drawing/2014/main" val="10005"/>
                  </a:ext>
                </a:extLst>
              </a:tr>
              <a:tr h="176217">
                <a:tc>
                  <a:txBody>
                    <a:bodyPr/>
                    <a:lstStyle/>
                    <a:p>
                      <a:pPr algn="l" fontAlgn="ctr"/>
                      <a:r>
                        <a:rPr lang="tr-TR" sz="1050" u="none" strike="noStrike" dirty="0">
                          <a:effectLst/>
                        </a:rPr>
                        <a:t>Kaldırma ve İletme </a:t>
                      </a:r>
                      <a:r>
                        <a:rPr lang="tr-TR" sz="1050" u="none" strike="noStrike" dirty="0" err="1">
                          <a:effectLst/>
                        </a:rPr>
                        <a:t>Mak</a:t>
                      </a:r>
                      <a:r>
                        <a:rPr lang="tr-TR" sz="1050" u="none" strike="noStrike" dirty="0">
                          <a:effectLst/>
                        </a:rPr>
                        <a:t>. P.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Kaldırma ve İletme </a:t>
                      </a:r>
                      <a:r>
                        <a:rPr lang="tr-TR" sz="1050" u="none" strike="noStrike" dirty="0" err="1">
                          <a:effectLst/>
                        </a:rPr>
                        <a:t>Mak</a:t>
                      </a:r>
                      <a:r>
                        <a:rPr lang="tr-TR" sz="1050" u="none" strike="noStrike" dirty="0">
                          <a:effectLst/>
                        </a:rPr>
                        <a:t>. P.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a:effectLst/>
                        </a:rPr>
                        <a:t>Kaldırma ve İletme Mak. P. Kontrolleri</a:t>
                      </a:r>
                      <a:endParaRPr lang="tr-TR" sz="1050" b="1" i="0" u="none" strike="noStrike">
                        <a:solidFill>
                          <a:srgbClr val="000000"/>
                        </a:solidFill>
                        <a:effectLst/>
                        <a:latin typeface="Calibri" panose="020F0502020204030204" pitchFamily="34" charset="0"/>
                      </a:endParaRPr>
                    </a:p>
                  </a:txBody>
                  <a:tcPr marL="7164" marR="7164" marT="7164" marB="0" anchor="ctr"/>
                </a:tc>
                <a:extLst>
                  <a:ext uri="{0D108BD9-81ED-4DB2-BD59-A6C34878D82A}">
                    <a16:rowId xmlns:a16="http://schemas.microsoft.com/office/drawing/2014/main" val="10006"/>
                  </a:ext>
                </a:extLst>
              </a:tr>
              <a:tr h="176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tc>
                  <a:txBody>
                    <a:bodyPr/>
                    <a:lstStyle/>
                    <a:p>
                      <a:pPr algn="l" fontAlgn="b"/>
                      <a:endParaRPr lang="tr-TR" sz="1050" b="0" i="0" u="none" strike="noStrike" dirty="0">
                        <a:solidFill>
                          <a:srgbClr val="000000"/>
                        </a:solidFill>
                        <a:effectLst/>
                        <a:latin typeface="Calibri" panose="020F0502020204030204" pitchFamily="34" charset="0"/>
                      </a:endParaRPr>
                    </a:p>
                  </a:txBody>
                  <a:tcPr marL="7164" marR="7164" marT="7164"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extLst>
                  <a:ext uri="{0D108BD9-81ED-4DB2-BD59-A6C34878D82A}">
                    <a16:rowId xmlns:a16="http://schemas.microsoft.com/office/drawing/2014/main" val="10007"/>
                  </a:ext>
                </a:extLst>
              </a:tr>
              <a:tr h="176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tc>
                  <a:txBody>
                    <a:bodyPr/>
                    <a:lstStyle/>
                    <a:p>
                      <a:pPr algn="l" fontAlgn="b"/>
                      <a:endParaRPr lang="tr-TR" sz="1050" b="0" i="0" u="none" strike="noStrike" dirty="0">
                        <a:solidFill>
                          <a:srgbClr val="000000"/>
                        </a:solidFill>
                        <a:effectLst/>
                        <a:latin typeface="Calibri" panose="020F0502020204030204" pitchFamily="34" charset="0"/>
                      </a:endParaRPr>
                    </a:p>
                  </a:txBody>
                  <a:tcPr marL="7164" marR="7164" marT="7164"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extLst>
                  <a:ext uri="{0D108BD9-81ED-4DB2-BD59-A6C34878D82A}">
                    <a16:rowId xmlns:a16="http://schemas.microsoft.com/office/drawing/2014/main" val="10008"/>
                  </a:ext>
                </a:extLst>
              </a:tr>
              <a:tr h="176217">
                <a:tc>
                  <a:txBody>
                    <a:bodyPr/>
                    <a:lstStyle/>
                    <a:p>
                      <a:pPr algn="l" fontAlgn="ctr"/>
                      <a:r>
                        <a:rPr lang="tr-TR" sz="1050" u="none" strike="noStrike" dirty="0">
                          <a:effectLst/>
                        </a:rPr>
                        <a:t>Tahribatsız Muayene</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b"/>
                      <a:r>
                        <a:rPr lang="tr-TR" sz="1050" u="none" strike="noStrike" dirty="0">
                          <a:effectLst/>
                        </a:rPr>
                        <a:t>Bacaların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Servis Araçları (Büyükşehir </a:t>
                      </a:r>
                      <a:r>
                        <a:rPr lang="tr-TR" sz="1050" u="none" strike="noStrike" dirty="0" err="1">
                          <a:effectLst/>
                        </a:rPr>
                        <a:t>Bld</a:t>
                      </a:r>
                      <a:r>
                        <a:rPr lang="tr-TR" sz="1050" u="none" strike="noStrike" dirty="0">
                          <a:effectLst/>
                        </a:rPr>
                        <a:t>.)</a:t>
                      </a:r>
                      <a:endParaRPr lang="tr-TR" sz="1050" b="1" i="0" u="none" strike="noStrike" dirty="0">
                        <a:solidFill>
                          <a:srgbClr val="000000"/>
                        </a:solidFill>
                        <a:effectLst/>
                        <a:latin typeface="Calibri" panose="020F0502020204030204" pitchFamily="34" charset="0"/>
                      </a:endParaRPr>
                    </a:p>
                  </a:txBody>
                  <a:tcPr marL="7164" marR="7164" marT="7164" marB="0" anchor="ctr"/>
                </a:tc>
                <a:extLst>
                  <a:ext uri="{0D108BD9-81ED-4DB2-BD59-A6C34878D82A}">
                    <a16:rowId xmlns:a16="http://schemas.microsoft.com/office/drawing/2014/main" val="10009"/>
                  </a:ext>
                </a:extLst>
              </a:tr>
              <a:tr h="176217">
                <a:tc>
                  <a:txBody>
                    <a:bodyPr/>
                    <a:lstStyle/>
                    <a:p>
                      <a:pPr algn="l" fontAlgn="b"/>
                      <a:r>
                        <a:rPr lang="tr-TR" sz="1050" u="none" strike="noStrike">
                          <a:effectLst/>
                        </a:rPr>
                        <a:t>Yangın Pompası Performans Testi</a:t>
                      </a:r>
                      <a:endParaRPr lang="tr-TR" sz="1050" b="1" i="0" u="none" strike="noStrike">
                        <a:solidFill>
                          <a:srgbClr val="000000"/>
                        </a:solidFill>
                        <a:effectLst/>
                        <a:latin typeface="Calibri" panose="020F0502020204030204" pitchFamily="34" charset="0"/>
                      </a:endParaRPr>
                    </a:p>
                  </a:txBody>
                  <a:tcPr marL="7164" marR="7164" marT="7164"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Yerli Malı </a:t>
                      </a:r>
                      <a:r>
                        <a:rPr lang="tr-TR" sz="1050" u="none" strike="noStrike" dirty="0" err="1">
                          <a:effectLst/>
                        </a:rPr>
                        <a:t>Expertiz</a:t>
                      </a:r>
                      <a:r>
                        <a:rPr lang="tr-TR" sz="1050" u="none" strike="noStrike" dirty="0">
                          <a:effectLst/>
                        </a:rPr>
                        <a:t> Hizmeti</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Rafların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extLst>
                  <a:ext uri="{0D108BD9-81ED-4DB2-BD59-A6C34878D82A}">
                    <a16:rowId xmlns:a16="http://schemas.microsoft.com/office/drawing/2014/main" val="10010"/>
                  </a:ext>
                </a:extLst>
              </a:tr>
              <a:tr h="176217">
                <a:tc>
                  <a:txBody>
                    <a:bodyPr/>
                    <a:lstStyle/>
                    <a:p>
                      <a:pPr algn="l" fontAlgn="ctr"/>
                      <a:r>
                        <a:rPr lang="tr-TR" sz="1050" u="none" strike="noStrike" dirty="0">
                          <a:effectLst/>
                        </a:rPr>
                        <a:t>Rafların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Rafların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050" u="none" strike="noStrike" dirty="0">
                          <a:effectLst/>
                        </a:rPr>
                        <a:t>Motor-Şasi/Bilirkişilik</a:t>
                      </a:r>
                      <a:endParaRPr lang="tr-TR" sz="1050" b="1" i="0" u="none" strike="noStrike" dirty="0">
                        <a:solidFill>
                          <a:srgbClr val="000000"/>
                        </a:solidFill>
                        <a:effectLst/>
                        <a:latin typeface="Calibri" panose="020F0502020204030204" pitchFamily="34" charset="0"/>
                      </a:endParaRPr>
                    </a:p>
                  </a:txBody>
                  <a:tcPr marL="64475" marR="7164" marT="7164" marB="0" anchor="ctr"/>
                </a:tc>
                <a:extLst>
                  <a:ext uri="{0D108BD9-81ED-4DB2-BD59-A6C34878D82A}">
                    <a16:rowId xmlns:a16="http://schemas.microsoft.com/office/drawing/2014/main" val="10011"/>
                  </a:ext>
                </a:extLst>
              </a:tr>
              <a:tr h="176217">
                <a:tc>
                  <a:txBody>
                    <a:bodyPr/>
                    <a:lstStyle/>
                    <a:p>
                      <a:pPr algn="l" fontAlgn="ctr"/>
                      <a:r>
                        <a:rPr lang="tr-TR" sz="1050" u="none" strike="noStrike">
                          <a:effectLst/>
                        </a:rPr>
                        <a:t>Statik Analiz</a:t>
                      </a:r>
                      <a:endParaRPr lang="tr-TR" sz="1050" b="1" i="0" u="none" strike="noStrike">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050" u="none" strike="noStrike" dirty="0">
                          <a:effectLst/>
                        </a:rPr>
                        <a:t>Motor-Şasi/Bilirkişilik</a:t>
                      </a:r>
                      <a:endParaRPr lang="tr-TR" sz="1050" b="1" i="0" u="none" strike="noStrike" dirty="0">
                        <a:solidFill>
                          <a:srgbClr val="000000"/>
                        </a:solidFill>
                        <a:effectLst/>
                        <a:latin typeface="Calibri" panose="020F0502020204030204" pitchFamily="34" charset="0"/>
                      </a:endParaRPr>
                    </a:p>
                  </a:txBody>
                  <a:tcPr marL="64475"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 </a:t>
                      </a:r>
                      <a:endParaRPr lang="tr-TR" sz="1050" b="0" i="0" u="none" strike="noStrike" dirty="0">
                        <a:solidFill>
                          <a:srgbClr val="000000"/>
                        </a:solidFill>
                        <a:effectLst/>
                        <a:latin typeface="Calibri" panose="020F0502020204030204" pitchFamily="34" charset="0"/>
                      </a:endParaRPr>
                    </a:p>
                  </a:txBody>
                  <a:tcPr marL="64475" marR="7164" marT="7164" marB="0" anchor="ctr"/>
                </a:tc>
                <a:extLst>
                  <a:ext uri="{0D108BD9-81ED-4DB2-BD59-A6C34878D82A}">
                    <a16:rowId xmlns:a16="http://schemas.microsoft.com/office/drawing/2014/main" val="10012"/>
                  </a:ext>
                </a:extLst>
              </a:tr>
              <a:tr h="176217">
                <a:tc>
                  <a:txBody>
                    <a:bodyPr/>
                    <a:lstStyle/>
                    <a:p>
                      <a:pPr algn="l" fontAlgn="ctr"/>
                      <a:r>
                        <a:rPr lang="tr-TR" sz="1050" u="none" strike="noStrike" dirty="0">
                          <a:effectLst/>
                        </a:rPr>
                        <a:t>Motor-Şasi/Bilirkişilik</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 </a:t>
                      </a:r>
                      <a:endParaRPr lang="tr-TR" sz="1050" b="0" i="0" u="none" strike="noStrike" dirty="0">
                        <a:solidFill>
                          <a:srgbClr val="000000"/>
                        </a:solidFill>
                        <a:effectLst/>
                        <a:latin typeface="Calibri" panose="020F0502020204030204" pitchFamily="34" charset="0"/>
                      </a:endParaRPr>
                    </a:p>
                  </a:txBody>
                  <a:tcPr marL="64475"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 </a:t>
                      </a:r>
                      <a:endParaRPr lang="tr-TR" sz="1050" b="0" i="0" u="none" strike="noStrike" dirty="0">
                        <a:solidFill>
                          <a:srgbClr val="000000"/>
                        </a:solidFill>
                        <a:effectLst/>
                        <a:latin typeface="Calibri" panose="020F0502020204030204" pitchFamily="34" charset="0"/>
                      </a:endParaRPr>
                    </a:p>
                  </a:txBody>
                  <a:tcPr marL="64475" marR="7164" marT="7164" marB="0" anchor="ctr"/>
                </a:tc>
                <a:extLst>
                  <a:ext uri="{0D108BD9-81ED-4DB2-BD59-A6C34878D82A}">
                    <a16:rowId xmlns:a16="http://schemas.microsoft.com/office/drawing/2014/main" val="10013"/>
                  </a:ext>
                </a:extLst>
              </a:tr>
              <a:tr h="176217">
                <a:tc>
                  <a:txBody>
                    <a:bodyPr/>
                    <a:lstStyle/>
                    <a:p>
                      <a:pPr algn="l" fontAlgn="ctr"/>
                      <a:endParaRPr lang="tr-TR" sz="1050" b="0" i="0" u="none" strike="noStrike">
                        <a:solidFill>
                          <a:srgbClr val="000000"/>
                        </a:solidFill>
                        <a:effectLst/>
                        <a:latin typeface="Calibri" panose="020F0502020204030204" pitchFamily="34" charset="0"/>
                      </a:endParaRPr>
                    </a:p>
                  </a:txBody>
                  <a:tcPr marL="64475" marR="7164" marT="7164" marB="0" anchor="ctr"/>
                </a:tc>
                <a:tc>
                  <a:txBody>
                    <a:bodyPr/>
                    <a:lstStyle/>
                    <a:p>
                      <a:pPr algn="l" fontAlgn="ctr"/>
                      <a:endParaRPr lang="tr-TR" sz="1050" b="0" i="0" u="none" strike="noStrike">
                        <a:solidFill>
                          <a:srgbClr val="000000"/>
                        </a:solidFill>
                        <a:effectLst/>
                        <a:latin typeface="Calibri" panose="020F0502020204030204" pitchFamily="34" charset="0"/>
                      </a:endParaRPr>
                    </a:p>
                  </a:txBody>
                  <a:tcPr marL="64475" marR="7164" marT="7164" marB="0" anchor="ctr"/>
                </a:tc>
                <a:tc>
                  <a:txBody>
                    <a:bodyPr/>
                    <a:lstStyle/>
                    <a:p>
                      <a:pPr algn="l" fontAlgn="ctr"/>
                      <a:endParaRPr lang="tr-TR" sz="1050" b="0" i="0" u="none" strike="noStrike" dirty="0">
                        <a:solidFill>
                          <a:srgbClr val="000000"/>
                        </a:solidFill>
                        <a:effectLst/>
                        <a:latin typeface="Calibri" panose="020F0502020204030204" pitchFamily="34" charset="0"/>
                      </a:endParaRPr>
                    </a:p>
                  </a:txBody>
                  <a:tcPr marL="64475" marR="7164" marT="7164" marB="0" anchor="ctr"/>
                </a:tc>
                <a:tc>
                  <a:txBody>
                    <a:bodyPr/>
                    <a:lstStyle/>
                    <a:p>
                      <a:pPr algn="l" fontAlgn="ctr"/>
                      <a:endParaRPr lang="tr-TR" sz="1050" b="0" i="0" u="none" strike="noStrike" dirty="0">
                        <a:solidFill>
                          <a:srgbClr val="000000"/>
                        </a:solidFill>
                        <a:effectLst/>
                        <a:latin typeface="Calibri" panose="020F0502020204030204" pitchFamily="34" charset="0"/>
                      </a:endParaRPr>
                    </a:p>
                  </a:txBody>
                  <a:tcPr marL="64475" marR="7164" marT="7164" marB="0" anchor="ctr"/>
                </a:tc>
                <a:tc>
                  <a:txBody>
                    <a:bodyPr/>
                    <a:lstStyle/>
                    <a:p>
                      <a:pPr algn="l" fontAlgn="ctr"/>
                      <a:endParaRPr lang="tr-TR" sz="1050" b="0" i="0" u="none" strike="noStrike" dirty="0">
                        <a:solidFill>
                          <a:srgbClr val="000000"/>
                        </a:solidFill>
                        <a:effectLst/>
                        <a:latin typeface="Calibri" panose="020F0502020204030204" pitchFamily="34" charset="0"/>
                      </a:endParaRPr>
                    </a:p>
                  </a:txBody>
                  <a:tcPr marL="64475" marR="7164" marT="7164" marB="0" anchor="ctr"/>
                </a:tc>
                <a:extLst>
                  <a:ext uri="{0D108BD9-81ED-4DB2-BD59-A6C34878D82A}">
                    <a16:rowId xmlns:a16="http://schemas.microsoft.com/office/drawing/2014/main" val="10014"/>
                  </a:ext>
                </a:extLst>
              </a:tr>
              <a:tr h="286936">
                <a:tc>
                  <a:txBody>
                    <a:bodyPr/>
                    <a:lstStyle/>
                    <a:p>
                      <a:pPr marL="0" algn="ctr" defTabSz="914400" rtl="0" eaLnBrk="1" fontAlgn="b" latinLnBrk="0" hangingPunct="1"/>
                      <a:r>
                        <a:rPr lang="tr-TR" sz="1600" u="sng" kern="1200" dirty="0">
                          <a:solidFill>
                            <a:schemeClr val="accent1"/>
                          </a:solidFill>
                          <a:latin typeface="+mn-lt"/>
                          <a:ea typeface="+mn-ea"/>
                          <a:cs typeface="+mn-cs"/>
                        </a:rPr>
                        <a:t>SAMSUN</a:t>
                      </a:r>
                    </a:p>
                  </a:txBody>
                  <a:tcPr marL="7164" marR="7164" marT="7164" marB="0" anchor="ctr"/>
                </a:tc>
                <a:tc>
                  <a:txBody>
                    <a:bodyPr/>
                    <a:lstStyle/>
                    <a:p>
                      <a:pPr marL="0" algn="ctr" defTabSz="914400" rtl="0" eaLnBrk="1" fontAlgn="b" latinLnBrk="0" hangingPunct="1"/>
                      <a:endParaRPr lang="tr-TR" sz="1600" u="sng" kern="1200" dirty="0">
                        <a:solidFill>
                          <a:schemeClr val="accent1"/>
                        </a:solidFill>
                        <a:latin typeface="+mn-lt"/>
                        <a:ea typeface="+mn-ea"/>
                        <a:cs typeface="+mn-cs"/>
                      </a:endParaRPr>
                    </a:p>
                  </a:txBody>
                  <a:tcPr marL="7164" marR="7164" marT="7164" marB="0" anchor="b"/>
                </a:tc>
                <a:tc>
                  <a:txBody>
                    <a:bodyPr/>
                    <a:lstStyle/>
                    <a:p>
                      <a:pPr marL="0" algn="ctr" defTabSz="914400" rtl="0" eaLnBrk="1" fontAlgn="b" latinLnBrk="0" hangingPunct="1"/>
                      <a:r>
                        <a:rPr lang="tr-TR" sz="1600" u="sng" kern="1200" dirty="0">
                          <a:solidFill>
                            <a:schemeClr val="accent1"/>
                          </a:solidFill>
                          <a:latin typeface="+mn-lt"/>
                          <a:ea typeface="+mn-ea"/>
                          <a:cs typeface="+mn-cs"/>
                        </a:rPr>
                        <a:t>TRABZON</a:t>
                      </a:r>
                    </a:p>
                  </a:txBody>
                  <a:tcPr marL="7164" marR="7164" marT="7164" marB="0" anchor="ctr"/>
                </a:tc>
                <a:tc>
                  <a:txBody>
                    <a:bodyPr/>
                    <a:lstStyle/>
                    <a:p>
                      <a:pPr marL="0" algn="ctr" defTabSz="914400" rtl="0" eaLnBrk="1" fontAlgn="b" latinLnBrk="0" hangingPunct="1"/>
                      <a:endParaRPr lang="tr-TR" sz="1600" u="sng" kern="1200" dirty="0">
                        <a:solidFill>
                          <a:schemeClr val="accent1"/>
                        </a:solidFill>
                        <a:latin typeface="+mn-lt"/>
                        <a:ea typeface="+mn-ea"/>
                        <a:cs typeface="+mn-cs"/>
                      </a:endParaRPr>
                    </a:p>
                  </a:txBody>
                  <a:tcPr marL="7164" marR="7164" marT="7164" marB="0" anchor="b"/>
                </a:tc>
                <a:tc>
                  <a:txBody>
                    <a:bodyPr/>
                    <a:lstStyle/>
                    <a:p>
                      <a:pPr marL="0" algn="ctr" defTabSz="914400" rtl="0" eaLnBrk="1" fontAlgn="b" latinLnBrk="0" hangingPunct="1"/>
                      <a:r>
                        <a:rPr lang="tr-TR" sz="1600" u="sng" kern="1200" dirty="0">
                          <a:solidFill>
                            <a:schemeClr val="accent1"/>
                          </a:solidFill>
                          <a:latin typeface="+mn-lt"/>
                          <a:ea typeface="+mn-ea"/>
                          <a:cs typeface="+mn-cs"/>
                        </a:rPr>
                        <a:t>ZONGULDAK</a:t>
                      </a:r>
                    </a:p>
                  </a:txBody>
                  <a:tcPr marL="7164" marR="7164" marT="7164" marB="0" anchor="ctr"/>
                </a:tc>
                <a:extLst>
                  <a:ext uri="{0D108BD9-81ED-4DB2-BD59-A6C34878D82A}">
                    <a16:rowId xmlns:a16="http://schemas.microsoft.com/office/drawing/2014/main" val="10015"/>
                  </a:ext>
                </a:extLst>
              </a:tr>
              <a:tr h="176217">
                <a:tc>
                  <a:txBody>
                    <a:bodyPr/>
                    <a:lstStyle/>
                    <a:p>
                      <a:pPr algn="l" fontAlgn="ctr"/>
                      <a:r>
                        <a:rPr lang="tr-TR" sz="1050" u="none" strike="noStrike" dirty="0">
                          <a:effectLst/>
                        </a:rPr>
                        <a:t>Asansör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dirty="0">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Asansör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dirty="0">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Asansör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extLst>
                  <a:ext uri="{0D108BD9-81ED-4DB2-BD59-A6C34878D82A}">
                    <a16:rowId xmlns:a16="http://schemas.microsoft.com/office/drawing/2014/main" val="10016"/>
                  </a:ext>
                </a:extLst>
              </a:tr>
              <a:tr h="176217">
                <a:tc>
                  <a:txBody>
                    <a:bodyPr/>
                    <a:lstStyle/>
                    <a:p>
                      <a:pPr algn="l" fontAlgn="ctr"/>
                      <a:r>
                        <a:rPr lang="tr-TR" sz="1050" u="none" strike="noStrike" dirty="0">
                          <a:effectLst/>
                        </a:rPr>
                        <a:t>Kazanların Periyodik Kontrolleri </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a:effectLst/>
                        </a:rPr>
                        <a:t>Kazanların Periyodik Kontrolleri </a:t>
                      </a:r>
                      <a:endParaRPr lang="tr-TR" sz="1050" b="1" i="0" u="none" strike="noStrike">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Kazanların Periyodik Kontrolleri </a:t>
                      </a:r>
                      <a:endParaRPr lang="tr-TR" sz="1050" b="1" i="0" u="none" strike="noStrike" dirty="0">
                        <a:solidFill>
                          <a:srgbClr val="000000"/>
                        </a:solidFill>
                        <a:effectLst/>
                        <a:latin typeface="Calibri" panose="020F0502020204030204" pitchFamily="34" charset="0"/>
                      </a:endParaRPr>
                    </a:p>
                  </a:txBody>
                  <a:tcPr marL="7164" marR="7164" marT="7164" marB="0" anchor="ctr"/>
                </a:tc>
                <a:extLst>
                  <a:ext uri="{0D108BD9-81ED-4DB2-BD59-A6C34878D82A}">
                    <a16:rowId xmlns:a16="http://schemas.microsoft.com/office/drawing/2014/main" val="10017"/>
                  </a:ext>
                </a:extLst>
              </a:tr>
              <a:tr h="176217">
                <a:tc>
                  <a:txBody>
                    <a:bodyPr/>
                    <a:lstStyle/>
                    <a:p>
                      <a:pPr algn="l" fontAlgn="ctr"/>
                      <a:r>
                        <a:rPr lang="tr-TR" sz="1050" u="none" strike="noStrike" dirty="0">
                          <a:effectLst/>
                        </a:rPr>
                        <a:t>Basınçlı Kapların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a:effectLst/>
                        </a:rPr>
                        <a:t>Basınçlı Kapların Periyodik Kontrolleri</a:t>
                      </a:r>
                      <a:endParaRPr lang="tr-TR" sz="1050" b="1" i="0" u="none" strike="noStrike">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Basınçlı Kapların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extLst>
                  <a:ext uri="{0D108BD9-81ED-4DB2-BD59-A6C34878D82A}">
                    <a16:rowId xmlns:a16="http://schemas.microsoft.com/office/drawing/2014/main" val="10018"/>
                  </a:ext>
                </a:extLst>
              </a:tr>
              <a:tr h="176217">
                <a:tc>
                  <a:txBody>
                    <a:bodyPr/>
                    <a:lstStyle/>
                    <a:p>
                      <a:pPr algn="l" fontAlgn="ctr"/>
                      <a:r>
                        <a:rPr lang="tr-TR" sz="1050" u="none" strike="noStrike" dirty="0">
                          <a:effectLst/>
                        </a:rPr>
                        <a:t>Kaldırma ve İletme </a:t>
                      </a:r>
                      <a:r>
                        <a:rPr lang="tr-TR" sz="1050" u="none" strike="noStrike" dirty="0" err="1">
                          <a:effectLst/>
                        </a:rPr>
                        <a:t>Mak</a:t>
                      </a:r>
                      <a:r>
                        <a:rPr lang="tr-TR" sz="1050" u="none" strike="noStrike" dirty="0">
                          <a:effectLst/>
                        </a:rPr>
                        <a:t>. P.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Kaldırma ve İletme </a:t>
                      </a:r>
                      <a:r>
                        <a:rPr lang="tr-TR" sz="1050" u="none" strike="noStrike" dirty="0" err="1">
                          <a:effectLst/>
                        </a:rPr>
                        <a:t>Mak</a:t>
                      </a:r>
                      <a:r>
                        <a:rPr lang="tr-TR" sz="1050" u="none" strike="noStrike" dirty="0">
                          <a:effectLst/>
                        </a:rPr>
                        <a:t>. P.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Kaldırma ve İletme </a:t>
                      </a:r>
                      <a:r>
                        <a:rPr lang="tr-TR" sz="1050" u="none" strike="noStrike" dirty="0" err="1">
                          <a:effectLst/>
                        </a:rPr>
                        <a:t>Mak</a:t>
                      </a:r>
                      <a:r>
                        <a:rPr lang="tr-TR" sz="1050" u="none" strike="noStrike" dirty="0">
                          <a:effectLst/>
                        </a:rPr>
                        <a:t>. P. Kontrolleri</a:t>
                      </a:r>
                      <a:endParaRPr lang="tr-TR" sz="1050" b="1" i="0" u="none" strike="noStrike" dirty="0">
                        <a:solidFill>
                          <a:srgbClr val="000000"/>
                        </a:solidFill>
                        <a:effectLst/>
                        <a:latin typeface="Calibri" panose="020F0502020204030204" pitchFamily="34" charset="0"/>
                      </a:endParaRPr>
                    </a:p>
                  </a:txBody>
                  <a:tcPr marL="7164" marR="7164" marT="7164" marB="0" anchor="ctr"/>
                </a:tc>
                <a:extLst>
                  <a:ext uri="{0D108BD9-81ED-4DB2-BD59-A6C34878D82A}">
                    <a16:rowId xmlns:a16="http://schemas.microsoft.com/office/drawing/2014/main" val="10019"/>
                  </a:ext>
                </a:extLst>
              </a:tr>
              <a:tr h="176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Tezgahların P. Kontrolleri</a:t>
                      </a:r>
                      <a:endParaRPr lang="tr-TR" sz="1050" u="none" strike="noStrike" kern="1200" dirty="0">
                        <a:solidFill>
                          <a:schemeClr val="dk1"/>
                        </a:solidFill>
                        <a:effectLst/>
                        <a:latin typeface="+mn-lt"/>
                        <a:ea typeface="+mn-ea"/>
                        <a:cs typeface="+mn-cs"/>
                      </a:endParaRPr>
                    </a:p>
                  </a:txBody>
                  <a:tcPr marL="6987" marR="6987" marT="6987" marB="0" anchor="ctr"/>
                </a:tc>
                <a:extLst>
                  <a:ext uri="{0D108BD9-81ED-4DB2-BD59-A6C34878D82A}">
                    <a16:rowId xmlns:a16="http://schemas.microsoft.com/office/drawing/2014/main" val="10020"/>
                  </a:ext>
                </a:extLst>
              </a:tr>
              <a:tr h="176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50" u="none" strike="noStrike" kern="1200" dirty="0">
                          <a:effectLst/>
                        </a:rPr>
                        <a:t>İş Makinalarının P. Kontrolleri</a:t>
                      </a:r>
                      <a:endParaRPr lang="tr-TR" sz="1050" u="none" strike="noStrike" kern="1200" dirty="0">
                        <a:solidFill>
                          <a:schemeClr val="dk1"/>
                        </a:solidFill>
                        <a:effectLst/>
                        <a:latin typeface="+mn-lt"/>
                        <a:ea typeface="+mn-ea"/>
                        <a:cs typeface="+mn-cs"/>
                      </a:endParaRPr>
                    </a:p>
                  </a:txBody>
                  <a:tcPr marL="6987" marR="6987" marT="6987" marB="0" anchor="b"/>
                </a:tc>
                <a:extLst>
                  <a:ext uri="{0D108BD9-81ED-4DB2-BD59-A6C34878D82A}">
                    <a16:rowId xmlns:a16="http://schemas.microsoft.com/office/drawing/2014/main" val="10021"/>
                  </a:ext>
                </a:extLst>
              </a:tr>
              <a:tr h="176217">
                <a:tc>
                  <a:txBody>
                    <a:bodyPr/>
                    <a:lstStyle/>
                    <a:p>
                      <a:pPr algn="l" fontAlgn="b"/>
                      <a:r>
                        <a:rPr lang="tr-TR" sz="1050" u="none" strike="noStrike" dirty="0">
                          <a:effectLst/>
                        </a:rPr>
                        <a:t>Bacaların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a:effectLst/>
                        </a:rPr>
                        <a:t> </a:t>
                      </a:r>
                      <a:endParaRPr lang="tr-TR" sz="1050" b="0" i="0" u="none" strike="noStrike">
                        <a:solidFill>
                          <a:srgbClr val="000000"/>
                        </a:solidFill>
                        <a:effectLst/>
                        <a:latin typeface="Calibri" panose="020F0502020204030204" pitchFamily="34" charset="0"/>
                      </a:endParaRPr>
                    </a:p>
                  </a:txBody>
                  <a:tcPr marL="64475" marR="7164" marT="7164" marB="0" anchor="ctr"/>
                </a:tc>
                <a:tc>
                  <a:txBody>
                    <a:bodyPr/>
                    <a:lstStyle/>
                    <a:p>
                      <a:pPr algn="l" fontAlgn="b"/>
                      <a:r>
                        <a:rPr lang="tr-TR" sz="1050" u="none" strike="noStrike" dirty="0">
                          <a:effectLst/>
                        </a:rPr>
                        <a:t>Bacaların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a:effectLst/>
                        </a:rPr>
                        <a:t> </a:t>
                      </a:r>
                      <a:endParaRPr lang="tr-TR" sz="1050" b="0" i="0" u="none" strike="noStrike">
                        <a:solidFill>
                          <a:srgbClr val="000000"/>
                        </a:solidFill>
                        <a:effectLst/>
                        <a:latin typeface="Calibri" panose="020F0502020204030204" pitchFamily="34" charset="0"/>
                      </a:endParaRPr>
                    </a:p>
                  </a:txBody>
                  <a:tcPr marL="64475" marR="7164" marT="7164"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050" u="none" strike="noStrike" dirty="0">
                          <a:effectLst/>
                        </a:rPr>
                        <a:t>Rafların Periyodik Kontrolleri</a:t>
                      </a:r>
                      <a:endParaRPr lang="tr-TR" sz="1050" b="1" i="0" u="none" strike="noStrike" dirty="0">
                        <a:solidFill>
                          <a:srgbClr val="000000"/>
                        </a:solidFill>
                        <a:effectLst/>
                        <a:latin typeface="Calibri" panose="020F0502020204030204" pitchFamily="34" charset="0"/>
                      </a:endParaRPr>
                    </a:p>
                  </a:txBody>
                  <a:tcPr marL="64475" marR="7164" marT="7164" marB="0" anchor="ctr"/>
                </a:tc>
                <a:extLst>
                  <a:ext uri="{0D108BD9-81ED-4DB2-BD59-A6C34878D82A}">
                    <a16:rowId xmlns:a16="http://schemas.microsoft.com/office/drawing/2014/main" val="10022"/>
                  </a:ext>
                </a:extLst>
              </a:tr>
              <a:tr h="176217">
                <a:tc>
                  <a:txBody>
                    <a:bodyPr/>
                    <a:lstStyle/>
                    <a:p>
                      <a:pPr algn="l" fontAlgn="b"/>
                      <a:r>
                        <a:rPr lang="tr-TR" sz="1050" u="none" strike="noStrike" dirty="0">
                          <a:effectLst/>
                        </a:rPr>
                        <a:t>Rafların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b"/>
                      <a:r>
                        <a:rPr lang="tr-TR" sz="1050" u="none" strike="noStrike" dirty="0">
                          <a:effectLst/>
                        </a:rPr>
                        <a:t>Rafların Periyodik Kontrolleri</a:t>
                      </a:r>
                      <a:endParaRPr lang="tr-TR" sz="1050" b="1" i="0" u="none" strike="noStrike" dirty="0">
                        <a:solidFill>
                          <a:srgbClr val="000000"/>
                        </a:solidFill>
                        <a:effectLst/>
                        <a:latin typeface="Calibri" panose="020F0502020204030204" pitchFamily="34" charset="0"/>
                      </a:endParaRPr>
                    </a:p>
                  </a:txBody>
                  <a:tcPr marL="7164" marR="7164" marT="7164" marB="0" anchor="b"/>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050" u="none" strike="noStrike" dirty="0">
                          <a:effectLst/>
                        </a:rPr>
                        <a:t>Motor-Şasi/Bilirkişilik</a:t>
                      </a:r>
                      <a:endParaRPr lang="tr-TR" sz="1050" b="1" i="0" u="none" strike="noStrike" dirty="0">
                        <a:solidFill>
                          <a:srgbClr val="000000"/>
                        </a:solidFill>
                        <a:effectLst/>
                        <a:latin typeface="Calibri" panose="020F0502020204030204" pitchFamily="34" charset="0"/>
                      </a:endParaRPr>
                    </a:p>
                  </a:txBody>
                  <a:tcPr marL="64475" marR="7164" marT="7164" marB="0" anchor="ctr"/>
                </a:tc>
                <a:extLst>
                  <a:ext uri="{0D108BD9-81ED-4DB2-BD59-A6C34878D82A}">
                    <a16:rowId xmlns:a16="http://schemas.microsoft.com/office/drawing/2014/main" val="10023"/>
                  </a:ext>
                </a:extLst>
              </a:tr>
              <a:tr h="176217">
                <a:tc>
                  <a:txBody>
                    <a:bodyPr/>
                    <a:lstStyle/>
                    <a:p>
                      <a:pPr algn="l" fontAlgn="ctr"/>
                      <a:r>
                        <a:rPr lang="tr-TR" sz="1050" u="none" strike="noStrike" dirty="0">
                          <a:effectLst/>
                        </a:rPr>
                        <a:t>Motor-Şasi/Bilirkişilik</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Motor-Şasi/Bilirkişilik</a:t>
                      </a:r>
                      <a:endParaRPr lang="tr-TR" sz="1050" b="1" i="0" u="none" strike="noStrike" dirty="0">
                        <a:solidFill>
                          <a:srgbClr val="000000"/>
                        </a:solidFill>
                        <a:effectLst/>
                        <a:latin typeface="Calibri" panose="020F0502020204030204" pitchFamily="34" charset="0"/>
                      </a:endParaRPr>
                    </a:p>
                  </a:txBody>
                  <a:tcPr marL="7164"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 </a:t>
                      </a:r>
                      <a:endParaRPr lang="tr-TR" sz="1050" b="1" i="0" u="none" strike="noStrike" dirty="0">
                        <a:solidFill>
                          <a:srgbClr val="000000"/>
                        </a:solidFill>
                        <a:effectLst/>
                        <a:latin typeface="Calibri" panose="020F0502020204030204" pitchFamily="34" charset="0"/>
                      </a:endParaRPr>
                    </a:p>
                  </a:txBody>
                  <a:tcPr marL="7164" marR="7164" marT="7164" marB="0" anchor="ctr"/>
                </a:tc>
                <a:extLst>
                  <a:ext uri="{0D108BD9-81ED-4DB2-BD59-A6C34878D82A}">
                    <a16:rowId xmlns:a16="http://schemas.microsoft.com/office/drawing/2014/main" val="10024"/>
                  </a:ext>
                </a:extLst>
              </a:tr>
              <a:tr h="176217">
                <a:tc>
                  <a:txBody>
                    <a:bodyPr/>
                    <a:lstStyle/>
                    <a:p>
                      <a:pPr algn="l" fontAlgn="ctr"/>
                      <a:r>
                        <a:rPr lang="tr-TR" sz="1050" u="none" strike="noStrike">
                          <a:effectLst/>
                        </a:rPr>
                        <a:t> </a:t>
                      </a:r>
                      <a:endParaRPr lang="tr-TR" sz="1050" b="0" i="0" u="none" strike="noStrike">
                        <a:solidFill>
                          <a:srgbClr val="000000"/>
                        </a:solidFill>
                        <a:effectLst/>
                        <a:latin typeface="Calibri" panose="020F0502020204030204" pitchFamily="34" charset="0"/>
                      </a:endParaRPr>
                    </a:p>
                  </a:txBody>
                  <a:tcPr marL="64475"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a:effectLst/>
                        </a:rPr>
                        <a:t> </a:t>
                      </a:r>
                      <a:endParaRPr lang="tr-TR" sz="1050" b="0" i="0" u="none" strike="noStrike">
                        <a:solidFill>
                          <a:srgbClr val="000000"/>
                        </a:solidFill>
                        <a:effectLst/>
                        <a:latin typeface="Calibri" panose="020F0502020204030204" pitchFamily="34" charset="0"/>
                      </a:endParaRPr>
                    </a:p>
                  </a:txBody>
                  <a:tcPr marL="64475"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 </a:t>
                      </a:r>
                      <a:endParaRPr lang="tr-TR" sz="1050" b="0" i="0" u="none" strike="noStrike" dirty="0">
                        <a:solidFill>
                          <a:srgbClr val="000000"/>
                        </a:solidFill>
                        <a:effectLst/>
                        <a:latin typeface="Calibri" panose="020F0502020204030204" pitchFamily="34" charset="0"/>
                      </a:endParaRPr>
                    </a:p>
                  </a:txBody>
                  <a:tcPr marL="64475" marR="7164" marT="7164" marB="0" anchor="ctr"/>
                </a:tc>
                <a:extLst>
                  <a:ext uri="{0D108BD9-81ED-4DB2-BD59-A6C34878D82A}">
                    <a16:rowId xmlns:a16="http://schemas.microsoft.com/office/drawing/2014/main" val="10025"/>
                  </a:ext>
                </a:extLst>
              </a:tr>
              <a:tr h="176217">
                <a:tc>
                  <a:txBody>
                    <a:bodyPr/>
                    <a:lstStyle/>
                    <a:p>
                      <a:pPr algn="l" fontAlgn="ctr"/>
                      <a:r>
                        <a:rPr lang="tr-TR" sz="1050" u="none" strike="noStrike">
                          <a:effectLst/>
                        </a:rPr>
                        <a:t> </a:t>
                      </a:r>
                      <a:endParaRPr lang="tr-TR" sz="1050" b="0" i="0" u="none" strike="noStrike">
                        <a:solidFill>
                          <a:srgbClr val="000000"/>
                        </a:solidFill>
                        <a:effectLst/>
                        <a:latin typeface="Calibri" panose="020F0502020204030204" pitchFamily="34" charset="0"/>
                      </a:endParaRPr>
                    </a:p>
                  </a:txBody>
                  <a:tcPr marL="64475"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a:effectLst/>
                        </a:rPr>
                        <a:t> </a:t>
                      </a:r>
                      <a:endParaRPr lang="tr-TR" sz="1050" b="0" i="0" u="none" strike="noStrike">
                        <a:solidFill>
                          <a:srgbClr val="000000"/>
                        </a:solidFill>
                        <a:effectLst/>
                        <a:latin typeface="Calibri" panose="020F0502020204030204" pitchFamily="34" charset="0"/>
                      </a:endParaRPr>
                    </a:p>
                  </a:txBody>
                  <a:tcPr marL="64475"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 </a:t>
                      </a:r>
                      <a:endParaRPr lang="tr-TR" sz="1050" b="0" i="0" u="none" strike="noStrike" dirty="0">
                        <a:solidFill>
                          <a:srgbClr val="000000"/>
                        </a:solidFill>
                        <a:effectLst/>
                        <a:latin typeface="Calibri" panose="020F0502020204030204" pitchFamily="34" charset="0"/>
                      </a:endParaRPr>
                    </a:p>
                  </a:txBody>
                  <a:tcPr marL="64475" marR="7164" marT="7164" marB="0" anchor="ctr"/>
                </a:tc>
                <a:extLst>
                  <a:ext uri="{0D108BD9-81ED-4DB2-BD59-A6C34878D82A}">
                    <a16:rowId xmlns:a16="http://schemas.microsoft.com/office/drawing/2014/main" val="10026"/>
                  </a:ext>
                </a:extLst>
              </a:tr>
              <a:tr h="176217">
                <a:tc>
                  <a:txBody>
                    <a:bodyPr/>
                    <a:lstStyle/>
                    <a:p>
                      <a:pPr algn="l" fontAlgn="ctr"/>
                      <a:r>
                        <a:rPr lang="tr-TR" sz="1050" u="none" strike="noStrike" dirty="0">
                          <a:effectLst/>
                        </a:rPr>
                        <a:t> </a:t>
                      </a:r>
                      <a:endParaRPr lang="tr-TR" sz="1050" b="0" i="0" u="none" strike="noStrike" dirty="0">
                        <a:solidFill>
                          <a:srgbClr val="000000"/>
                        </a:solidFill>
                        <a:effectLst/>
                        <a:latin typeface="Calibri" panose="020F0502020204030204" pitchFamily="34" charset="0"/>
                      </a:endParaRPr>
                    </a:p>
                  </a:txBody>
                  <a:tcPr marL="64475"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a:effectLst/>
                        </a:rPr>
                        <a:t> </a:t>
                      </a:r>
                      <a:endParaRPr lang="tr-TR" sz="1050" b="0" i="0" u="none" strike="noStrike">
                        <a:solidFill>
                          <a:srgbClr val="000000"/>
                        </a:solidFill>
                        <a:effectLst/>
                        <a:latin typeface="Calibri" panose="020F0502020204030204" pitchFamily="34" charset="0"/>
                      </a:endParaRPr>
                    </a:p>
                  </a:txBody>
                  <a:tcPr marL="64475" marR="7164" marT="7164" marB="0" anchor="ctr"/>
                </a:tc>
                <a:tc>
                  <a:txBody>
                    <a:bodyPr/>
                    <a:lstStyle/>
                    <a:p>
                      <a:pPr algn="l" fontAlgn="b"/>
                      <a:endParaRPr lang="tr-TR" sz="1050" b="0" i="0" u="none" strike="noStrike">
                        <a:solidFill>
                          <a:srgbClr val="000000"/>
                        </a:solidFill>
                        <a:effectLst/>
                        <a:latin typeface="Calibri" panose="020F0502020204030204" pitchFamily="34" charset="0"/>
                      </a:endParaRPr>
                    </a:p>
                  </a:txBody>
                  <a:tcPr marL="7164" marR="7164" marT="7164" marB="0" anchor="b"/>
                </a:tc>
                <a:tc>
                  <a:txBody>
                    <a:bodyPr/>
                    <a:lstStyle/>
                    <a:p>
                      <a:pPr algn="l" fontAlgn="ctr"/>
                      <a:r>
                        <a:rPr lang="tr-TR" sz="1050" u="none" strike="noStrike" dirty="0">
                          <a:effectLst/>
                        </a:rPr>
                        <a:t> </a:t>
                      </a:r>
                      <a:endParaRPr lang="tr-TR" sz="1050" b="0" i="0" u="none" strike="noStrike" dirty="0">
                        <a:solidFill>
                          <a:srgbClr val="000000"/>
                        </a:solidFill>
                        <a:effectLst/>
                        <a:latin typeface="Calibri" panose="020F0502020204030204" pitchFamily="34" charset="0"/>
                      </a:endParaRPr>
                    </a:p>
                  </a:txBody>
                  <a:tcPr marL="64475" marR="7164" marT="7164" marB="0" anchor="ctr"/>
                </a:tc>
                <a:extLst>
                  <a:ext uri="{0D108BD9-81ED-4DB2-BD59-A6C34878D82A}">
                    <a16:rowId xmlns:a16="http://schemas.microsoft.com/office/drawing/2014/main" val="10027"/>
                  </a:ext>
                </a:extLst>
              </a:tr>
            </a:tbl>
          </a:graphicData>
        </a:graphic>
      </p:graphicFrame>
    </p:spTree>
    <p:extLst>
      <p:ext uri="{BB962C8B-B14F-4D97-AF65-F5344CB8AC3E}">
        <p14:creationId xmlns:p14="http://schemas.microsoft.com/office/powerpoint/2010/main" val="1892703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658038" y="1484525"/>
            <a:ext cx="1842043" cy="523220"/>
          </a:xfrm>
          <a:prstGeom prst="rect">
            <a:avLst/>
          </a:prstGeom>
        </p:spPr>
        <p:txBody>
          <a:bodyPr wrap="square">
            <a:spAutoFit/>
          </a:bodyPr>
          <a:lstStyle/>
          <a:p>
            <a:pPr lvl="0" algn="ctr">
              <a:defRPr/>
            </a:pPr>
            <a:r>
              <a:rPr lang="tr-TR" sz="2800" b="1" dirty="0">
                <a:solidFill>
                  <a:srgbClr val="D97336"/>
                </a:solidFill>
                <a:latin typeface="Calibri" panose="020F0502020204030204" pitchFamily="34" charset="0"/>
                <a:ea typeface="Calibri" panose="020F0502020204030204" pitchFamily="34" charset="0"/>
                <a:cs typeface="Humanst521 BT"/>
              </a:rPr>
              <a:t> </a:t>
            </a:r>
            <a:r>
              <a:rPr lang="tr-TR" sz="2400" b="1" u="sng" dirty="0">
                <a:solidFill>
                  <a:schemeClr val="accent1"/>
                </a:solidFill>
              </a:rPr>
              <a:t>KALMEM</a:t>
            </a:r>
          </a:p>
        </p:txBody>
      </p:sp>
      <p:pic>
        <p:nvPicPr>
          <p:cNvPr id="6" name="Picture 4" descr="MMO Kalmem"/>
          <p:cNvPicPr>
            <a:picLocks noChangeAspect="1" noChangeArrowheads="1"/>
          </p:cNvPicPr>
          <p:nvPr/>
        </p:nvPicPr>
        <p:blipFill rotWithShape="1">
          <a:blip r:embed="rId4">
            <a:extLst>
              <a:ext uri="{28A0092B-C50C-407E-A947-70E740481C1C}">
                <a14:useLocalDpi xmlns:a14="http://schemas.microsoft.com/office/drawing/2010/main" val="0"/>
              </a:ext>
            </a:extLst>
          </a:blip>
          <a:srcRect l="16798" t="3000" r="29327" b="3001"/>
          <a:stretch/>
        </p:blipFill>
        <p:spPr bwMode="auto">
          <a:xfrm>
            <a:off x="9467890" y="89803"/>
            <a:ext cx="2607675" cy="878572"/>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840693" y="2688303"/>
            <a:ext cx="10708045" cy="786754"/>
          </a:xfrm>
          <a:prstGeom prst="rect">
            <a:avLst/>
          </a:prstGeom>
        </p:spPr>
        <p:txBody>
          <a:bodyPr wrap="square">
            <a:spAutoFit/>
          </a:bodyPr>
          <a:lstStyle/>
          <a:p>
            <a:pPr algn="just">
              <a:lnSpc>
                <a:spcPct val="150000"/>
              </a:lnSpc>
              <a:spcBef>
                <a:spcPts val="565"/>
              </a:spcBef>
              <a:spcAft>
                <a:spcPts val="0"/>
              </a:spcAft>
            </a:pPr>
            <a:r>
              <a:rPr lang="tr-TR" sz="1600" dirty="0">
                <a:latin typeface="Times New Roman" panose="02020603050405020304" pitchFamily="18" charset="0"/>
                <a:cs typeface="Times New Roman" panose="02020603050405020304" pitchFamily="18" charset="0"/>
              </a:rPr>
              <a:t>1998 yılında kurulan Odamız Kalibrasyon Laboratuvarı ve Metroloji Eğitim Merkezi (MMO KALMEM), sanayi kuruluşlarına ve Odamız birimlerine verdiği eğitim ve kalibrasyon çalışmalarına 49. Çalışma Dönemi’nde de devam etmektedir.</a:t>
            </a:r>
          </a:p>
        </p:txBody>
      </p:sp>
      <p:sp>
        <p:nvSpPr>
          <p:cNvPr id="8" name="Dikdörtgen 7"/>
          <p:cNvSpPr/>
          <p:nvPr/>
        </p:nvSpPr>
        <p:spPr>
          <a:xfrm>
            <a:off x="840692" y="3834821"/>
            <a:ext cx="10708045" cy="1525418"/>
          </a:xfrm>
          <a:prstGeom prst="rect">
            <a:avLst/>
          </a:prstGeom>
        </p:spPr>
        <p:txBody>
          <a:bodyPr wrap="square">
            <a:spAutoFit/>
          </a:bodyPr>
          <a:lstStyle/>
          <a:p>
            <a:pPr algn="just">
              <a:lnSpc>
                <a:spcPct val="150000"/>
              </a:lnSpc>
              <a:spcBef>
                <a:spcPts val="565"/>
              </a:spcBef>
            </a:pPr>
            <a:r>
              <a:rPr lang="tr-TR" sz="1600" dirty="0">
                <a:latin typeface="Times New Roman" panose="02020603050405020304" pitchFamily="18" charset="0"/>
                <a:cs typeface="Times New Roman" panose="02020603050405020304" pitchFamily="18" charset="0"/>
              </a:rPr>
              <a:t>TS EN ISO/IEC 17025:2012 standardı kapsamında 26.01.2010 tarihinde akredite olan MMO Kalibrasyon Laboratuvarı ve Metroloji Eğitim Merkezi’nin akreditasyon kapsamında “Basınç, Boyut, Kütle, Terazi, </a:t>
            </a:r>
            <a:r>
              <a:rPr lang="tr-TR" sz="1600" dirty="0" err="1">
                <a:latin typeface="Times New Roman" panose="02020603050405020304" pitchFamily="18" charset="0"/>
                <a:cs typeface="Times New Roman" panose="02020603050405020304" pitchFamily="18" charset="0"/>
              </a:rPr>
              <a:t>Tork</a:t>
            </a:r>
            <a:r>
              <a:rPr lang="tr-TR" sz="1600" dirty="0">
                <a:latin typeface="Times New Roman" panose="02020603050405020304" pitchFamily="18" charset="0"/>
                <a:cs typeface="Times New Roman" panose="02020603050405020304" pitchFamily="18" charset="0"/>
              </a:rPr>
              <a:t>, Kuvvet, Elektrik, Zaman-Frekans, Sıcaklık, Bağıl Nem, Hacim ve Hava Hızı” kalibrasyonları yer almaktadır. MMO KALMEM Hava Hızı Laboratuvarı, kalibrasyon alanında hizmet veren Türkiye’deki en büyük rüzgâr tüneline sahiptir</a:t>
            </a:r>
          </a:p>
        </p:txBody>
      </p:sp>
    </p:spTree>
    <p:extLst>
      <p:ext uri="{BB962C8B-B14F-4D97-AF65-F5344CB8AC3E}">
        <p14:creationId xmlns:p14="http://schemas.microsoft.com/office/powerpoint/2010/main" val="1097236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6" name="Dikdörtgen 5"/>
          <p:cNvSpPr/>
          <p:nvPr/>
        </p:nvSpPr>
        <p:spPr>
          <a:xfrm>
            <a:off x="466015" y="1589384"/>
            <a:ext cx="6378766" cy="523220"/>
          </a:xfrm>
          <a:prstGeom prst="rect">
            <a:avLst/>
          </a:prstGeom>
        </p:spPr>
        <p:txBody>
          <a:bodyPr wrap="square">
            <a:spAutoFit/>
          </a:bodyPr>
          <a:lstStyle/>
          <a:p>
            <a:r>
              <a:rPr lang="tr-TR" sz="2800" b="1" dirty="0">
                <a:solidFill>
                  <a:srgbClr val="D97336"/>
                </a:solidFill>
                <a:latin typeface="Calibri" panose="020F0502020204030204" pitchFamily="34" charset="0"/>
                <a:ea typeface="Calibri" panose="020F0502020204030204" pitchFamily="34" charset="0"/>
                <a:cs typeface="Humanst521 BT"/>
              </a:rPr>
              <a:t> </a:t>
            </a:r>
            <a:r>
              <a:rPr lang="tr-TR" sz="2400" b="1" u="sng" dirty="0">
                <a:solidFill>
                  <a:schemeClr val="accent1"/>
                </a:solidFill>
              </a:rPr>
              <a:t>KAYNAK EĞİTİM VE MUAYENE MERKEZİ</a:t>
            </a:r>
          </a:p>
        </p:txBody>
      </p:sp>
      <p:pic>
        <p:nvPicPr>
          <p:cNvPr id="7" name="Resim 6"/>
          <p:cNvPicPr>
            <a:picLocks noChangeAspect="1"/>
          </p:cNvPicPr>
          <p:nvPr/>
        </p:nvPicPr>
        <p:blipFill>
          <a:blip r:embed="rId4"/>
          <a:stretch>
            <a:fillRect/>
          </a:stretch>
        </p:blipFill>
        <p:spPr>
          <a:xfrm>
            <a:off x="9954826" y="243853"/>
            <a:ext cx="2021694" cy="669814"/>
          </a:xfrm>
          <a:prstGeom prst="rect">
            <a:avLst/>
          </a:prstGeom>
        </p:spPr>
      </p:pic>
      <p:sp>
        <p:nvSpPr>
          <p:cNvPr id="8" name="Dikdörtgen 7"/>
          <p:cNvSpPr/>
          <p:nvPr/>
        </p:nvSpPr>
        <p:spPr>
          <a:xfrm>
            <a:off x="466015" y="2112604"/>
            <a:ext cx="11274019" cy="2769989"/>
          </a:xfrm>
          <a:prstGeom prst="rect">
            <a:avLst/>
          </a:prstGeom>
        </p:spPr>
        <p:txBody>
          <a:bodyPr wrap="square">
            <a:spAutoFit/>
          </a:bodyPr>
          <a:lstStyle/>
          <a:p>
            <a:pPr algn="just"/>
            <a:r>
              <a:rPr lang="tr-TR" sz="1600" dirty="0">
                <a:latin typeface="Times New Roman" panose="02020603050405020304" pitchFamily="18" charset="0"/>
                <a:cs typeface="Times New Roman" panose="02020603050405020304" pitchFamily="18" charset="0"/>
              </a:rPr>
              <a:t>Mühendislik ana uzmanlık konuları içinde yer alan “Kaynak ve Malzeme Teknolojisi” uzmanlık alanlarında gerek mühendis, gerekse ara teknik elemanlara MMO tarafından verilen/yapılan eğitim, sınav, belgelendirme işleriyle, yapılan/yapılacak test ve muayenelerin; Merkezi olarak yürütülmesi, MMO adına tüm ülkede yaygınlaştırılması, bilimsel çalışmaların, </a:t>
            </a:r>
            <a:r>
              <a:rPr lang="tr-TR" sz="1600" dirty="0" err="1">
                <a:latin typeface="Times New Roman" panose="02020603050405020304" pitchFamily="18" charset="0"/>
                <a:cs typeface="Times New Roman" panose="02020603050405020304" pitchFamily="18" charset="0"/>
              </a:rPr>
              <a:t>çalıştay</a:t>
            </a:r>
            <a:r>
              <a:rPr lang="tr-TR" sz="1600" dirty="0">
                <a:latin typeface="Times New Roman" panose="02020603050405020304" pitchFamily="18" charset="0"/>
                <a:cs typeface="Times New Roman" panose="02020603050405020304" pitchFamily="18" charset="0"/>
              </a:rPr>
              <a:t>, sempozyum, kongrelerin gerçekleştirilmesi ve Kaynak Teknolojine yönelik kaynak yöntemleri, malzeme, </a:t>
            </a:r>
            <a:r>
              <a:rPr lang="tr-TR" sz="1600" dirty="0" err="1">
                <a:latin typeface="Times New Roman" panose="02020603050405020304" pitchFamily="18" charset="0"/>
                <a:cs typeface="Times New Roman" panose="02020603050405020304" pitchFamily="18" charset="0"/>
              </a:rPr>
              <a:t>kaynanklı</a:t>
            </a:r>
            <a:r>
              <a:rPr lang="tr-TR" sz="1600" dirty="0">
                <a:latin typeface="Times New Roman" panose="02020603050405020304" pitchFamily="18" charset="0"/>
                <a:cs typeface="Times New Roman" panose="02020603050405020304" pitchFamily="18" charset="0"/>
              </a:rPr>
              <a:t> imalatta </a:t>
            </a:r>
            <a:r>
              <a:rPr lang="tr-TR" sz="1600" dirty="0" err="1">
                <a:latin typeface="Times New Roman" panose="02020603050405020304" pitchFamily="18" charset="0"/>
                <a:cs typeface="Times New Roman" panose="02020603050405020304" pitchFamily="18" charset="0"/>
              </a:rPr>
              <a:t>konstrüksiyonal</a:t>
            </a:r>
            <a:r>
              <a:rPr lang="tr-TR" sz="1600" dirty="0">
                <a:latin typeface="Times New Roman" panose="02020603050405020304" pitchFamily="18" charset="0"/>
                <a:cs typeface="Times New Roman" panose="02020603050405020304" pitchFamily="18" charset="0"/>
              </a:rPr>
              <a:t> dayanım ve kalite gereklilikleri için vasıflandırılması ve belgelendirmesi amacı ile “Kaynak Eğitim ve Muayene Merkezi-KEMM” kurulmuştur. </a:t>
            </a:r>
          </a:p>
          <a:p>
            <a:pPr algn="just"/>
            <a:endParaRPr lang="tr-TR" sz="1600" dirty="0">
              <a:latin typeface="Times New Roman" panose="02020603050405020304" pitchFamily="18" charset="0"/>
              <a:cs typeface="Times New Roman" panose="02020603050405020304" pitchFamily="18" charset="0"/>
            </a:endParaRPr>
          </a:p>
          <a:p>
            <a:pPr algn="just"/>
            <a:endParaRPr lang="tr-TR" sz="1600" dirty="0">
              <a:latin typeface="Times New Roman" panose="02020603050405020304" pitchFamily="18" charset="0"/>
              <a:cs typeface="Times New Roman" panose="02020603050405020304" pitchFamily="18" charset="0"/>
            </a:endParaRPr>
          </a:p>
          <a:p>
            <a:pPr algn="just"/>
            <a:r>
              <a:rPr lang="tr-TR" sz="1600" dirty="0">
                <a:latin typeface="Times New Roman" panose="02020603050405020304" pitchFamily="18" charset="0"/>
                <a:cs typeface="Times New Roman" panose="02020603050405020304" pitchFamily="18" charset="0"/>
              </a:rPr>
              <a:t>Kaynak Eğitim ve Muayene Merkezi; Kaynak ve Malzeme Teknolojisi uzmanlık alanında, aşağıda belirtilen eğitim, sınav, belgelendirme ile test ve muayeneleri ile ilgili hizmet vermektedir. Bu eğitim, sınav, belgelendirme, test ve muayeneler, KEMM tarafından yapılan organizasyon ve görevlendirmelerle, ülke düzeyinde gerçekleştirilmektedir.</a:t>
            </a:r>
          </a:p>
          <a:p>
            <a:pPr algn="just"/>
            <a:endParaRPr lang="tr-TR" sz="1400" dirty="0">
              <a:solidFill>
                <a:srgbClr val="000000"/>
              </a:solidFill>
              <a:latin typeface="Calibri" panose="020F0502020204030204" pitchFamily="34" charset="0"/>
              <a:ea typeface="Calibri" panose="020F0502020204030204" pitchFamily="34" charset="0"/>
              <a:cs typeface="Humanst521 BT"/>
            </a:endParaRPr>
          </a:p>
        </p:txBody>
      </p:sp>
      <p:pic>
        <p:nvPicPr>
          <p:cNvPr id="9" name="Resim 8"/>
          <p:cNvPicPr>
            <a:picLocks noChangeAspect="1"/>
          </p:cNvPicPr>
          <p:nvPr/>
        </p:nvPicPr>
        <p:blipFill>
          <a:blip r:embed="rId5"/>
          <a:stretch>
            <a:fillRect/>
          </a:stretch>
        </p:blipFill>
        <p:spPr>
          <a:xfrm>
            <a:off x="1197535" y="4882593"/>
            <a:ext cx="9488811" cy="1495694"/>
          </a:xfrm>
          <a:prstGeom prst="rect">
            <a:avLst/>
          </a:prstGeom>
        </p:spPr>
      </p:pic>
    </p:spTree>
    <p:extLst>
      <p:ext uri="{BB962C8B-B14F-4D97-AF65-F5344CB8AC3E}">
        <p14:creationId xmlns:p14="http://schemas.microsoft.com/office/powerpoint/2010/main" val="862786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İçerik Yer Tutucusu 4"/>
          <p:cNvSpPr txBox="1">
            <a:spLocks/>
          </p:cNvSpPr>
          <p:nvPr/>
        </p:nvSpPr>
        <p:spPr>
          <a:xfrm>
            <a:off x="198781" y="2181300"/>
            <a:ext cx="5593000" cy="3852169"/>
          </a:xfrm>
          <a:prstGeom prst="rect">
            <a:avLst/>
          </a:prstGeom>
        </p:spPr>
        <p:txBody>
          <a:bodyPr vert="horz" lIns="91440" tIns="45720" rIns="91440" bIns="45720" rtlCol="0" anchor="ctr">
            <a:normAutofit/>
          </a:bodyPr>
          <a:lstStyle>
            <a:lvl1pPr marL="314982" indent="-314982" algn="l" defTabSz="503972" rtl="0" eaLnBrk="1" latinLnBrk="0" hangingPunct="1">
              <a:spcBef>
                <a:spcPct val="20000"/>
              </a:spcBef>
              <a:spcAft>
                <a:spcPts val="661"/>
              </a:spcAft>
              <a:buClr>
                <a:schemeClr val="tx1"/>
              </a:buClr>
              <a:buSzPct val="80000"/>
              <a:buFont typeface="Wingdings 3" panose="05040102010807070707" pitchFamily="18" charset="2"/>
              <a:buChar char=""/>
              <a:defRPr sz="2205" kern="1200" cap="none">
                <a:solidFill>
                  <a:schemeClr val="bg2">
                    <a:lumMod val="75000"/>
                  </a:schemeClr>
                </a:solidFill>
                <a:effectLst/>
                <a:latin typeface="+mn-lt"/>
                <a:ea typeface="+mn-ea"/>
                <a:cs typeface="+mn-cs"/>
              </a:defRPr>
            </a:lvl1pPr>
            <a:lvl2pPr marL="818954" indent="-314982" algn="l" defTabSz="503972" rtl="0" eaLnBrk="1" latinLnBrk="0" hangingPunct="1">
              <a:spcBef>
                <a:spcPct val="20000"/>
              </a:spcBef>
              <a:spcAft>
                <a:spcPts val="661"/>
              </a:spcAft>
              <a:buClr>
                <a:schemeClr val="tx1"/>
              </a:buClr>
              <a:buSzPct val="80000"/>
              <a:buFont typeface="Wingdings 3" panose="05040102010807070707" pitchFamily="18" charset="2"/>
              <a:buChar char=""/>
              <a:defRPr sz="1984" kern="1200" cap="none">
                <a:solidFill>
                  <a:schemeClr val="bg2">
                    <a:lumMod val="75000"/>
                  </a:schemeClr>
                </a:solidFill>
                <a:effectLst/>
                <a:latin typeface="+mn-lt"/>
                <a:ea typeface="+mn-ea"/>
                <a:cs typeface="+mn-cs"/>
              </a:defRPr>
            </a:lvl2pPr>
            <a:lvl3pPr marL="1322925" indent="-314982" algn="l" defTabSz="503972" rtl="0" eaLnBrk="1" latinLnBrk="0" hangingPunct="1">
              <a:spcBef>
                <a:spcPct val="20000"/>
              </a:spcBef>
              <a:spcAft>
                <a:spcPts val="661"/>
              </a:spcAft>
              <a:buClr>
                <a:schemeClr val="tx1"/>
              </a:buClr>
              <a:buSzPct val="80000"/>
              <a:buFont typeface="Wingdings 3" panose="05040102010807070707" pitchFamily="18" charset="2"/>
              <a:buChar char=""/>
              <a:defRPr sz="1764" kern="1200" cap="none">
                <a:solidFill>
                  <a:schemeClr val="bg2">
                    <a:lumMod val="75000"/>
                  </a:schemeClr>
                </a:solidFill>
                <a:effectLst/>
                <a:latin typeface="+mn-lt"/>
                <a:ea typeface="+mn-ea"/>
                <a:cs typeface="+mn-cs"/>
              </a:defRPr>
            </a:lvl3pPr>
            <a:lvl4pPr marL="1700904" indent="-188989" algn="l" defTabSz="503972" rtl="0" eaLnBrk="1" latinLnBrk="0" hangingPunct="1">
              <a:spcBef>
                <a:spcPct val="20000"/>
              </a:spcBef>
              <a:spcAft>
                <a:spcPts val="661"/>
              </a:spcAft>
              <a:buClr>
                <a:schemeClr val="tx1"/>
              </a:buClr>
              <a:buSzPct val="80000"/>
              <a:buFont typeface="Wingdings 3" panose="05040102010807070707" pitchFamily="18" charset="2"/>
              <a:buChar char=""/>
              <a:defRPr sz="1543" kern="1200" cap="none">
                <a:solidFill>
                  <a:schemeClr val="bg2">
                    <a:lumMod val="75000"/>
                  </a:schemeClr>
                </a:solidFill>
                <a:effectLst/>
                <a:latin typeface="+mn-lt"/>
                <a:ea typeface="+mn-ea"/>
                <a:cs typeface="+mn-cs"/>
              </a:defRPr>
            </a:lvl4pPr>
            <a:lvl5pPr marL="2204876" indent="-188989" algn="l" defTabSz="503972" rtl="0" eaLnBrk="1" latinLnBrk="0" hangingPunct="1">
              <a:spcBef>
                <a:spcPct val="20000"/>
              </a:spcBef>
              <a:spcAft>
                <a:spcPts val="661"/>
              </a:spcAft>
              <a:buClr>
                <a:schemeClr val="tx1"/>
              </a:buClr>
              <a:buSzPct val="80000"/>
              <a:buFont typeface="Wingdings 3" panose="05040102010807070707" pitchFamily="18" charset="2"/>
              <a:buChar char=""/>
              <a:defRPr sz="1543" kern="1200" cap="none">
                <a:solidFill>
                  <a:schemeClr val="bg2">
                    <a:lumMod val="75000"/>
                  </a:schemeClr>
                </a:solidFill>
                <a:effectLst/>
                <a:latin typeface="+mn-lt"/>
                <a:ea typeface="+mn-ea"/>
                <a:cs typeface="+mn-cs"/>
              </a:defRPr>
            </a:lvl5pPr>
            <a:lvl6pPr marL="2771844" indent="-251986" algn="l" defTabSz="503972" rtl="0" eaLnBrk="1" latinLnBrk="0" hangingPunct="1">
              <a:spcBef>
                <a:spcPct val="20000"/>
              </a:spcBef>
              <a:spcAft>
                <a:spcPts val="661"/>
              </a:spcAft>
              <a:buClr>
                <a:schemeClr val="tx1"/>
              </a:buClr>
              <a:buSzPct val="80000"/>
              <a:buFont typeface="Wingdings 3" panose="05040102010807070707" pitchFamily="18" charset="2"/>
              <a:buChar char=""/>
              <a:defRPr sz="1543" kern="1200" cap="none">
                <a:solidFill>
                  <a:schemeClr val="bg2">
                    <a:lumMod val="75000"/>
                  </a:schemeClr>
                </a:solidFill>
                <a:effectLst/>
                <a:latin typeface="+mn-lt"/>
                <a:ea typeface="+mn-ea"/>
                <a:cs typeface="+mn-cs"/>
              </a:defRPr>
            </a:lvl6pPr>
            <a:lvl7pPr marL="3275815" indent="-251986" algn="l" defTabSz="503972" rtl="0" eaLnBrk="1" latinLnBrk="0" hangingPunct="1">
              <a:spcBef>
                <a:spcPct val="20000"/>
              </a:spcBef>
              <a:spcAft>
                <a:spcPts val="661"/>
              </a:spcAft>
              <a:buClr>
                <a:schemeClr val="tx1"/>
              </a:buClr>
              <a:buSzPct val="80000"/>
              <a:buFont typeface="Wingdings 3" panose="05040102010807070707" pitchFamily="18" charset="2"/>
              <a:buChar char=""/>
              <a:defRPr sz="1543" kern="1200" cap="none">
                <a:solidFill>
                  <a:schemeClr val="bg2">
                    <a:lumMod val="75000"/>
                  </a:schemeClr>
                </a:solidFill>
                <a:effectLst/>
                <a:latin typeface="+mn-lt"/>
                <a:ea typeface="+mn-ea"/>
                <a:cs typeface="+mn-cs"/>
              </a:defRPr>
            </a:lvl7pPr>
            <a:lvl8pPr marL="3779787" indent="-251986" algn="l" defTabSz="503972" rtl="0" eaLnBrk="1" latinLnBrk="0" hangingPunct="1">
              <a:spcBef>
                <a:spcPct val="20000"/>
              </a:spcBef>
              <a:spcAft>
                <a:spcPts val="661"/>
              </a:spcAft>
              <a:buClr>
                <a:schemeClr val="tx1"/>
              </a:buClr>
              <a:buSzPct val="80000"/>
              <a:buFont typeface="Wingdings 3" panose="05040102010807070707" pitchFamily="18" charset="2"/>
              <a:buChar char=""/>
              <a:defRPr sz="1543" kern="1200" cap="none">
                <a:solidFill>
                  <a:schemeClr val="bg2">
                    <a:lumMod val="75000"/>
                  </a:schemeClr>
                </a:solidFill>
                <a:effectLst/>
                <a:latin typeface="+mn-lt"/>
                <a:ea typeface="+mn-ea"/>
                <a:cs typeface="+mn-cs"/>
              </a:defRPr>
            </a:lvl8pPr>
            <a:lvl9pPr marL="4283758" indent="-251986" algn="l" defTabSz="503972" rtl="0" eaLnBrk="1" latinLnBrk="0" hangingPunct="1">
              <a:spcBef>
                <a:spcPct val="20000"/>
              </a:spcBef>
              <a:spcAft>
                <a:spcPts val="661"/>
              </a:spcAft>
              <a:buClr>
                <a:schemeClr val="tx1"/>
              </a:buClr>
              <a:buSzPct val="80000"/>
              <a:buFont typeface="Wingdings 3" panose="05040102010807070707" pitchFamily="18" charset="2"/>
              <a:buChar char=""/>
              <a:defRPr sz="1543" kern="1200" cap="none">
                <a:solidFill>
                  <a:schemeClr val="bg2">
                    <a:lumMod val="75000"/>
                  </a:schemeClr>
                </a:solidFill>
                <a:effectLst/>
                <a:latin typeface="+mn-lt"/>
                <a:ea typeface="+mn-ea"/>
                <a:cs typeface="+mn-cs"/>
              </a:defRPr>
            </a:lvl9pPr>
          </a:lstStyle>
          <a:p>
            <a:pPr marL="0" indent="0" fontAlgn="auto">
              <a:buFont typeface="Wingdings 3" panose="05040102010807070707" pitchFamily="18" charset="2"/>
              <a:buNone/>
            </a:pPr>
            <a:r>
              <a:rPr lang="tr-TR" sz="1400" u="sng"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EĞİTİM</a:t>
            </a:r>
          </a:p>
          <a:p>
            <a:pPr>
              <a:spcAft>
                <a:spcPts val="0"/>
              </a:spcAft>
              <a:buFont typeface="Wingdings" panose="05000000000000000000" pitchFamily="2" charset="2"/>
              <a:buChar char="Ø"/>
            </a:pPr>
            <a:r>
              <a:rPr lang="tr-TR"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Uygulamalı Çelik, Alüminyum, Plastik Kaynakçı Eğitimi</a:t>
            </a:r>
          </a:p>
          <a:p>
            <a:pPr>
              <a:spcAft>
                <a:spcPts val="0"/>
              </a:spcAft>
              <a:buFont typeface="Wingdings" panose="05000000000000000000" pitchFamily="2" charset="2"/>
              <a:buChar char="Ø"/>
            </a:pPr>
            <a:r>
              <a:rPr lang="tr-TR"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ISO 14731’e Göre Kaynak Koordinasyon Personeli Eğitimi</a:t>
            </a:r>
          </a:p>
          <a:p>
            <a:pPr>
              <a:spcAft>
                <a:spcPts val="0"/>
              </a:spcAft>
              <a:buFont typeface="Wingdings" panose="05000000000000000000" pitchFamily="2" charset="2"/>
              <a:buChar char="Ø"/>
            </a:pPr>
            <a:r>
              <a:rPr lang="tr-TR"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Mühendislere Yönelik Uygulamalı Temel Kaynak Eğitimi</a:t>
            </a:r>
          </a:p>
          <a:p>
            <a:pPr>
              <a:spcAft>
                <a:spcPts val="0"/>
              </a:spcAft>
              <a:buFont typeface="Wingdings" panose="05000000000000000000" pitchFamily="2" charset="2"/>
              <a:buChar char="Ø"/>
            </a:pPr>
            <a:r>
              <a:rPr lang="tr-TR"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ISO 9712’ye Göre Gözle Muayene Seviye I+II Eğitimi </a:t>
            </a:r>
          </a:p>
          <a:p>
            <a:pPr>
              <a:spcAft>
                <a:spcPts val="0"/>
              </a:spcAft>
              <a:buFont typeface="Wingdings" panose="05000000000000000000" pitchFamily="2" charset="2"/>
              <a:buChar char="Ø"/>
            </a:pPr>
            <a:r>
              <a:rPr lang="tr-TR"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ISO 9712’ye Göre </a:t>
            </a:r>
            <a:r>
              <a:rPr lang="tr-TR" sz="1400"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Penetrant</a:t>
            </a:r>
            <a:r>
              <a:rPr lang="tr-TR"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Muayenesi Seviye I+II Eğitimi</a:t>
            </a:r>
          </a:p>
          <a:p>
            <a:pPr>
              <a:spcAft>
                <a:spcPts val="0"/>
              </a:spcAft>
              <a:buFont typeface="Wingdings" panose="05000000000000000000" pitchFamily="2" charset="2"/>
              <a:buChar char="Ø"/>
            </a:pPr>
            <a:r>
              <a:rPr lang="tr-TR"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ISO 9712’ye Göre Manyetik P. Muayenesi Seviye I+II Eğitimi </a:t>
            </a:r>
          </a:p>
          <a:p>
            <a:pPr>
              <a:spcAft>
                <a:spcPts val="0"/>
              </a:spcAft>
              <a:buFont typeface="Wingdings" panose="05000000000000000000" pitchFamily="2" charset="2"/>
              <a:buChar char="Ø"/>
            </a:pPr>
            <a:r>
              <a:rPr lang="tr-TR"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ISO 9712’ye Göre </a:t>
            </a:r>
            <a:r>
              <a:rPr lang="tr-TR" sz="1400"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Ultrasonik</a:t>
            </a:r>
            <a:r>
              <a:rPr lang="tr-TR"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Muayene Seviye I+II Eğitimi Tahribatsız Muayene (NDT) Bilgilendirme Eğitimi</a:t>
            </a:r>
          </a:p>
          <a:p>
            <a:pPr>
              <a:spcAft>
                <a:spcPts val="0"/>
              </a:spcAft>
              <a:buFont typeface="Wingdings" panose="05000000000000000000" pitchFamily="2" charset="2"/>
              <a:buChar char="Ø"/>
            </a:pPr>
            <a:r>
              <a:rPr lang="tr-TR"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Tahribatsız M. (NDT) Yöntemleri ve Uygulamaları Eğitimi</a:t>
            </a:r>
          </a:p>
          <a:p>
            <a:pPr>
              <a:spcAft>
                <a:spcPts val="0"/>
              </a:spcAft>
              <a:buFont typeface="Wingdings" panose="05000000000000000000" pitchFamily="2" charset="2"/>
              <a:buChar char="Ø"/>
            </a:pPr>
            <a:r>
              <a:rPr lang="tr-TR"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Kaynakların Gözle Muayenesi Eğitimi</a:t>
            </a:r>
          </a:p>
          <a:p>
            <a:pPr>
              <a:spcAft>
                <a:spcPts val="0"/>
              </a:spcAft>
              <a:buFont typeface="Wingdings" panose="05000000000000000000" pitchFamily="2" charset="2"/>
              <a:buChar char="Ø"/>
            </a:pPr>
            <a:r>
              <a:rPr lang="tr-TR"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PRSES (Endüstriyel Raftan Sorumlu Personel) Eğitimi</a:t>
            </a:r>
          </a:p>
          <a:p>
            <a:pPr>
              <a:spcAft>
                <a:spcPts val="0"/>
              </a:spcAft>
              <a:buFont typeface="Wingdings" panose="05000000000000000000" pitchFamily="2" charset="2"/>
              <a:buChar char="Ø"/>
            </a:pPr>
            <a:r>
              <a:rPr lang="tr-TR" sz="1400"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ASNT’ye</a:t>
            </a:r>
            <a:r>
              <a:rPr lang="tr-TR"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Göre Tahribatsız Muayene Eğitimleri</a:t>
            </a:r>
          </a:p>
          <a:p>
            <a:pPr>
              <a:spcAft>
                <a:spcPts val="0"/>
              </a:spcAft>
              <a:buFont typeface="Wingdings" panose="05000000000000000000" pitchFamily="2" charset="2"/>
              <a:buChar char="Ø"/>
            </a:pPr>
            <a:r>
              <a:rPr lang="tr-TR"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Kaynak ve Malzeme Teknolojisi Eğitimleri</a:t>
            </a:r>
          </a:p>
          <a:p>
            <a:pPr marL="0" indent="0" fontAlgn="auto">
              <a:lnSpc>
                <a:spcPct val="100000"/>
              </a:lnSpc>
              <a:buFont typeface="Wingdings 3" panose="05040102010807070707" pitchFamily="18" charset="2"/>
              <a:buNone/>
            </a:pPr>
            <a:endParaRPr lang="tr-TR" sz="28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İçerik Yer Tutucusu 4"/>
          <p:cNvSpPr txBox="1">
            <a:spLocks/>
          </p:cNvSpPr>
          <p:nvPr/>
        </p:nvSpPr>
        <p:spPr>
          <a:xfrm>
            <a:off x="5864933" y="1633897"/>
            <a:ext cx="6266688" cy="4817002"/>
          </a:xfrm>
          <a:prstGeom prst="rect">
            <a:avLst/>
          </a:prstGeom>
        </p:spPr>
        <p:txBody>
          <a:bodyPr vert="horz" lIns="91440" tIns="45720" rIns="91440" bIns="45720" rtlCol="0" anchor="ctr">
            <a:normAutofit fontScale="25000" lnSpcReduction="20000"/>
          </a:bodyPr>
          <a:lstStyle>
            <a:lvl1pPr marL="314982" indent="-314982" algn="l" defTabSz="503972" rtl="0" eaLnBrk="1" latinLnBrk="0" hangingPunct="1">
              <a:spcBef>
                <a:spcPct val="20000"/>
              </a:spcBef>
              <a:spcAft>
                <a:spcPts val="661"/>
              </a:spcAft>
              <a:buClr>
                <a:schemeClr val="tx1"/>
              </a:buClr>
              <a:buSzPct val="80000"/>
              <a:buFont typeface="Wingdings 3" panose="05040102010807070707" pitchFamily="18" charset="2"/>
              <a:buChar char=""/>
              <a:defRPr sz="2205" kern="1200" cap="none">
                <a:solidFill>
                  <a:schemeClr val="bg2">
                    <a:lumMod val="75000"/>
                  </a:schemeClr>
                </a:solidFill>
                <a:effectLst/>
                <a:latin typeface="+mn-lt"/>
                <a:ea typeface="+mn-ea"/>
                <a:cs typeface="+mn-cs"/>
              </a:defRPr>
            </a:lvl1pPr>
            <a:lvl2pPr marL="818954" indent="-314982" algn="l" defTabSz="503972" rtl="0" eaLnBrk="1" latinLnBrk="0" hangingPunct="1">
              <a:spcBef>
                <a:spcPct val="20000"/>
              </a:spcBef>
              <a:spcAft>
                <a:spcPts val="661"/>
              </a:spcAft>
              <a:buClr>
                <a:schemeClr val="tx1"/>
              </a:buClr>
              <a:buSzPct val="80000"/>
              <a:buFont typeface="Wingdings 3" panose="05040102010807070707" pitchFamily="18" charset="2"/>
              <a:buChar char=""/>
              <a:defRPr sz="1984" kern="1200" cap="none">
                <a:solidFill>
                  <a:schemeClr val="bg2">
                    <a:lumMod val="75000"/>
                  </a:schemeClr>
                </a:solidFill>
                <a:effectLst/>
                <a:latin typeface="+mn-lt"/>
                <a:ea typeface="+mn-ea"/>
                <a:cs typeface="+mn-cs"/>
              </a:defRPr>
            </a:lvl2pPr>
            <a:lvl3pPr marL="1322925" indent="-314982" algn="l" defTabSz="503972" rtl="0" eaLnBrk="1" latinLnBrk="0" hangingPunct="1">
              <a:spcBef>
                <a:spcPct val="20000"/>
              </a:spcBef>
              <a:spcAft>
                <a:spcPts val="661"/>
              </a:spcAft>
              <a:buClr>
                <a:schemeClr val="tx1"/>
              </a:buClr>
              <a:buSzPct val="80000"/>
              <a:buFont typeface="Wingdings 3" panose="05040102010807070707" pitchFamily="18" charset="2"/>
              <a:buChar char=""/>
              <a:defRPr sz="1764" kern="1200" cap="none">
                <a:solidFill>
                  <a:schemeClr val="bg2">
                    <a:lumMod val="75000"/>
                  </a:schemeClr>
                </a:solidFill>
                <a:effectLst/>
                <a:latin typeface="+mn-lt"/>
                <a:ea typeface="+mn-ea"/>
                <a:cs typeface="+mn-cs"/>
              </a:defRPr>
            </a:lvl3pPr>
            <a:lvl4pPr marL="1700904" indent="-188989" algn="l" defTabSz="503972" rtl="0" eaLnBrk="1" latinLnBrk="0" hangingPunct="1">
              <a:spcBef>
                <a:spcPct val="20000"/>
              </a:spcBef>
              <a:spcAft>
                <a:spcPts val="661"/>
              </a:spcAft>
              <a:buClr>
                <a:schemeClr val="tx1"/>
              </a:buClr>
              <a:buSzPct val="80000"/>
              <a:buFont typeface="Wingdings 3" panose="05040102010807070707" pitchFamily="18" charset="2"/>
              <a:buChar char=""/>
              <a:defRPr sz="1543" kern="1200" cap="none">
                <a:solidFill>
                  <a:schemeClr val="bg2">
                    <a:lumMod val="75000"/>
                  </a:schemeClr>
                </a:solidFill>
                <a:effectLst/>
                <a:latin typeface="+mn-lt"/>
                <a:ea typeface="+mn-ea"/>
                <a:cs typeface="+mn-cs"/>
              </a:defRPr>
            </a:lvl4pPr>
            <a:lvl5pPr marL="2204876" indent="-188989" algn="l" defTabSz="503972" rtl="0" eaLnBrk="1" latinLnBrk="0" hangingPunct="1">
              <a:spcBef>
                <a:spcPct val="20000"/>
              </a:spcBef>
              <a:spcAft>
                <a:spcPts val="661"/>
              </a:spcAft>
              <a:buClr>
                <a:schemeClr val="tx1"/>
              </a:buClr>
              <a:buSzPct val="80000"/>
              <a:buFont typeface="Wingdings 3" panose="05040102010807070707" pitchFamily="18" charset="2"/>
              <a:buChar char=""/>
              <a:defRPr sz="1543" kern="1200" cap="none">
                <a:solidFill>
                  <a:schemeClr val="bg2">
                    <a:lumMod val="75000"/>
                  </a:schemeClr>
                </a:solidFill>
                <a:effectLst/>
                <a:latin typeface="+mn-lt"/>
                <a:ea typeface="+mn-ea"/>
                <a:cs typeface="+mn-cs"/>
              </a:defRPr>
            </a:lvl5pPr>
            <a:lvl6pPr marL="2771844" indent="-251986" algn="l" defTabSz="503972" rtl="0" eaLnBrk="1" latinLnBrk="0" hangingPunct="1">
              <a:spcBef>
                <a:spcPct val="20000"/>
              </a:spcBef>
              <a:spcAft>
                <a:spcPts val="661"/>
              </a:spcAft>
              <a:buClr>
                <a:schemeClr val="tx1"/>
              </a:buClr>
              <a:buSzPct val="80000"/>
              <a:buFont typeface="Wingdings 3" panose="05040102010807070707" pitchFamily="18" charset="2"/>
              <a:buChar char=""/>
              <a:defRPr sz="1543" kern="1200" cap="none">
                <a:solidFill>
                  <a:schemeClr val="bg2">
                    <a:lumMod val="75000"/>
                  </a:schemeClr>
                </a:solidFill>
                <a:effectLst/>
                <a:latin typeface="+mn-lt"/>
                <a:ea typeface="+mn-ea"/>
                <a:cs typeface="+mn-cs"/>
              </a:defRPr>
            </a:lvl6pPr>
            <a:lvl7pPr marL="3275815" indent="-251986" algn="l" defTabSz="503972" rtl="0" eaLnBrk="1" latinLnBrk="0" hangingPunct="1">
              <a:spcBef>
                <a:spcPct val="20000"/>
              </a:spcBef>
              <a:spcAft>
                <a:spcPts val="661"/>
              </a:spcAft>
              <a:buClr>
                <a:schemeClr val="tx1"/>
              </a:buClr>
              <a:buSzPct val="80000"/>
              <a:buFont typeface="Wingdings 3" panose="05040102010807070707" pitchFamily="18" charset="2"/>
              <a:buChar char=""/>
              <a:defRPr sz="1543" kern="1200" cap="none">
                <a:solidFill>
                  <a:schemeClr val="bg2">
                    <a:lumMod val="75000"/>
                  </a:schemeClr>
                </a:solidFill>
                <a:effectLst/>
                <a:latin typeface="+mn-lt"/>
                <a:ea typeface="+mn-ea"/>
                <a:cs typeface="+mn-cs"/>
              </a:defRPr>
            </a:lvl7pPr>
            <a:lvl8pPr marL="3779787" indent="-251986" algn="l" defTabSz="503972" rtl="0" eaLnBrk="1" latinLnBrk="0" hangingPunct="1">
              <a:spcBef>
                <a:spcPct val="20000"/>
              </a:spcBef>
              <a:spcAft>
                <a:spcPts val="661"/>
              </a:spcAft>
              <a:buClr>
                <a:schemeClr val="tx1"/>
              </a:buClr>
              <a:buSzPct val="80000"/>
              <a:buFont typeface="Wingdings 3" panose="05040102010807070707" pitchFamily="18" charset="2"/>
              <a:buChar char=""/>
              <a:defRPr sz="1543" kern="1200" cap="none">
                <a:solidFill>
                  <a:schemeClr val="bg2">
                    <a:lumMod val="75000"/>
                  </a:schemeClr>
                </a:solidFill>
                <a:effectLst/>
                <a:latin typeface="+mn-lt"/>
                <a:ea typeface="+mn-ea"/>
                <a:cs typeface="+mn-cs"/>
              </a:defRPr>
            </a:lvl8pPr>
            <a:lvl9pPr marL="4283758" indent="-251986" algn="l" defTabSz="503972" rtl="0" eaLnBrk="1" latinLnBrk="0" hangingPunct="1">
              <a:spcBef>
                <a:spcPct val="20000"/>
              </a:spcBef>
              <a:spcAft>
                <a:spcPts val="661"/>
              </a:spcAft>
              <a:buClr>
                <a:schemeClr val="tx1"/>
              </a:buClr>
              <a:buSzPct val="80000"/>
              <a:buFont typeface="Wingdings 3" panose="05040102010807070707" pitchFamily="18" charset="2"/>
              <a:buChar char=""/>
              <a:defRPr sz="1543" kern="1200" cap="none">
                <a:solidFill>
                  <a:schemeClr val="bg2">
                    <a:lumMod val="75000"/>
                  </a:schemeClr>
                </a:solidFill>
                <a:effectLst/>
                <a:latin typeface="+mn-lt"/>
                <a:ea typeface="+mn-ea"/>
                <a:cs typeface="+mn-cs"/>
              </a:defRPr>
            </a:lvl9pPr>
          </a:lstStyle>
          <a:p>
            <a:pPr marL="0" indent="0">
              <a:buNone/>
            </a:pPr>
            <a:r>
              <a:rPr lang="tr-TR" sz="5600" u="sng"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BELGELENDİRME</a:t>
            </a:r>
          </a:p>
          <a:p>
            <a:pPr marL="372132"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TS EN ISO 9606-1’e Göre Çelik Kaynakçısı Belgelendirme</a:t>
            </a:r>
          </a:p>
          <a:p>
            <a:pPr marL="372132"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TS EN ISO 9606-2’ye  Göre Alüminyum Kaynakçısı Belgelendirme</a:t>
            </a:r>
          </a:p>
          <a:p>
            <a:pPr marL="372132"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TS EN 13067’ye Göre Plastik Kaynakçısı Belgelendirme</a:t>
            </a:r>
          </a:p>
          <a:p>
            <a:pPr marL="372132"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ISO 9712’ye Göre Tahribatsız Muayene Personeli Belgelendirme</a:t>
            </a:r>
          </a:p>
          <a:p>
            <a:pPr marL="372132"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Kaynak Alanında MYK (Mesleki Yeterlilik Kurumu) Belgelendirmesi</a:t>
            </a:r>
          </a:p>
          <a:p>
            <a:pPr marL="0" indent="0" fontAlgn="auto">
              <a:lnSpc>
                <a:spcPct val="100000"/>
              </a:lnSpc>
              <a:buFont typeface="Wingdings 3" panose="05040102010807070707" pitchFamily="18" charset="2"/>
              <a:buNone/>
            </a:pPr>
            <a:endPar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0" indent="0" fontAlgn="auto">
              <a:lnSpc>
                <a:spcPct val="100000"/>
              </a:lnSpc>
              <a:buFont typeface="Wingdings 3" panose="05040102010807070707" pitchFamily="18" charset="2"/>
              <a:buNone/>
            </a:pPr>
            <a:r>
              <a:rPr lang="tr-TR" sz="5600" u="sng"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DENETİM</a:t>
            </a:r>
          </a:p>
          <a:p>
            <a:pPr marL="372132" lvl="0"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Tahribatsız Muayene Hizmetleri</a:t>
            </a:r>
          </a:p>
          <a:p>
            <a:pPr marL="372132" lvl="0"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Bilgisayar Destekli Kontrolleri, Statik Yükleme Uygunluğu Kontrolleri</a:t>
            </a:r>
          </a:p>
          <a:p>
            <a:pPr marL="372132" lvl="0"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Yük Taşıma Kapasitesi Kontrolleri</a:t>
            </a:r>
          </a:p>
          <a:p>
            <a:pPr marL="372132" lvl="0"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İş Ekipmanlarının Yorulma Test Ve Analizleri </a:t>
            </a:r>
          </a:p>
          <a:p>
            <a:pPr marL="372132" lvl="0"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İş Ekipmanlarının Periyodik Kontrollerinde NDT Hizmetleri</a:t>
            </a:r>
          </a:p>
          <a:p>
            <a:pPr marL="372132" lvl="0"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Raf Kontrolleri Hizmetleri</a:t>
            </a:r>
          </a:p>
          <a:p>
            <a:pPr marL="372132" lvl="0"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Üst Yapı Kontrolleri</a:t>
            </a:r>
          </a:p>
          <a:p>
            <a:pPr marL="372132" lvl="0"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Yönetmelik Gereği Yapılması Gereken Şasi Kontrolleri</a:t>
            </a:r>
          </a:p>
          <a:p>
            <a:pPr marL="372132" lvl="0"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İmalat/Proje Kontrolleri Ve 3. Taraf Gözetim Hizmetleri</a:t>
            </a:r>
          </a:p>
          <a:p>
            <a:pPr marL="372132" lvl="0" indent="-342900">
              <a:lnSpc>
                <a:spcPct val="115000"/>
              </a:lnSpc>
              <a:spcAft>
                <a:spcPts val="0"/>
              </a:spcAft>
              <a:buSzPts val="1100"/>
              <a:buFont typeface="Wingdings" panose="05000000000000000000" pitchFamily="2" charset="2"/>
              <a:buChar char="Ø"/>
            </a:pPr>
            <a:r>
              <a:rPr lang="tr-TR" sz="5600" dirty="0" err="1">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Tahribatlı</a:t>
            </a: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Muayene Hizmetleri</a:t>
            </a:r>
          </a:p>
          <a:p>
            <a:pPr marL="372132" lvl="0"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WPQR-WPS Hazırlama Mühendislik Hizmetleri</a:t>
            </a:r>
          </a:p>
          <a:p>
            <a:pPr marL="372132" lvl="0" indent="-342900">
              <a:lnSpc>
                <a:spcPct val="115000"/>
              </a:lnSpc>
              <a:spcAft>
                <a:spcPts val="0"/>
              </a:spcAft>
              <a:buSzPts val="1100"/>
              <a:buFont typeface="Wingdings" panose="05000000000000000000" pitchFamily="2" charset="2"/>
              <a:buChar char="Ø"/>
            </a:pPr>
            <a:r>
              <a:rPr lang="tr-TR" sz="5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Belgelendirme Hizmetleri</a:t>
            </a:r>
          </a:p>
          <a:p>
            <a:pPr marL="0" indent="0" fontAlgn="auto">
              <a:lnSpc>
                <a:spcPct val="100000"/>
              </a:lnSpc>
              <a:buFont typeface="Wingdings 3" panose="05040102010807070707" pitchFamily="18" charset="2"/>
              <a:buNone/>
            </a:pPr>
            <a:endParaRPr lang="tr-TR" sz="32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8391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7" name="Dikdörtgen 6"/>
          <p:cNvSpPr/>
          <p:nvPr/>
        </p:nvSpPr>
        <p:spPr>
          <a:xfrm>
            <a:off x="8515350" y="209507"/>
            <a:ext cx="3295650" cy="522259"/>
          </a:xfrm>
          <a:prstGeom prst="rect">
            <a:avLst/>
          </a:prstGeom>
        </p:spPr>
        <p:txBody>
          <a:bodyPr wrap="square">
            <a:spAutoFit/>
          </a:bodyPr>
          <a:lstStyle/>
          <a:p>
            <a:pPr algn="ctr">
              <a:lnSpc>
                <a:spcPct val="107000"/>
              </a:lnSpc>
            </a:pPr>
            <a:r>
              <a:rPr lang="tr-TR" sz="2800" b="1" dirty="0">
                <a:solidFill>
                  <a:schemeClr val="bg1"/>
                </a:solidFill>
                <a:latin typeface="Times New Roman" panose="02020603050405020304" pitchFamily="18" charset="0"/>
                <a:cs typeface="Times New Roman" panose="02020603050405020304" pitchFamily="18" charset="0"/>
              </a:rPr>
              <a:t>ETKİNLİKLER</a:t>
            </a:r>
          </a:p>
        </p:txBody>
      </p:sp>
      <p:graphicFrame>
        <p:nvGraphicFramePr>
          <p:cNvPr id="2" name="Tablo 1">
            <a:extLst>
              <a:ext uri="{FF2B5EF4-FFF2-40B4-BE49-F238E27FC236}">
                <a16:creationId xmlns:a16="http://schemas.microsoft.com/office/drawing/2014/main" id="{540F6472-731F-E841-8772-1FBEB04ADB56}"/>
              </a:ext>
            </a:extLst>
          </p:cNvPr>
          <p:cNvGraphicFramePr>
            <a:graphicFrameLocks noGrp="1"/>
          </p:cNvGraphicFramePr>
          <p:nvPr>
            <p:extLst>
              <p:ext uri="{D42A27DB-BD31-4B8C-83A1-F6EECF244321}">
                <p14:modId xmlns:p14="http://schemas.microsoft.com/office/powerpoint/2010/main" val="424772661"/>
              </p:ext>
            </p:extLst>
          </p:nvPr>
        </p:nvGraphicFramePr>
        <p:xfrm>
          <a:off x="819538" y="1376976"/>
          <a:ext cx="10552923" cy="5093563"/>
        </p:xfrm>
        <a:graphic>
          <a:graphicData uri="http://schemas.openxmlformats.org/drawingml/2006/table">
            <a:tbl>
              <a:tblPr>
                <a:effectLst>
                  <a:outerShdw blurRad="50800" dist="38100" dir="5400000" algn="t" rotWithShape="0">
                    <a:prstClr val="black">
                      <a:alpha val="40000"/>
                    </a:prstClr>
                  </a:outerShdw>
                </a:effectLst>
                <a:tableStyleId>{69CF1AB2-1976-4502-BF36-3FF5EA218861}</a:tableStyleId>
              </a:tblPr>
              <a:tblGrid>
                <a:gridCol w="5290709">
                  <a:extLst>
                    <a:ext uri="{9D8B030D-6E8A-4147-A177-3AD203B41FA5}">
                      <a16:colId xmlns:a16="http://schemas.microsoft.com/office/drawing/2014/main" val="174913551"/>
                    </a:ext>
                  </a:extLst>
                </a:gridCol>
                <a:gridCol w="1880719">
                  <a:extLst>
                    <a:ext uri="{9D8B030D-6E8A-4147-A177-3AD203B41FA5}">
                      <a16:colId xmlns:a16="http://schemas.microsoft.com/office/drawing/2014/main" val="2953985066"/>
                    </a:ext>
                  </a:extLst>
                </a:gridCol>
                <a:gridCol w="3381495">
                  <a:extLst>
                    <a:ext uri="{9D8B030D-6E8A-4147-A177-3AD203B41FA5}">
                      <a16:colId xmlns:a16="http://schemas.microsoft.com/office/drawing/2014/main" val="2680336286"/>
                    </a:ext>
                  </a:extLst>
                </a:gridCol>
              </a:tblGrid>
              <a:tr h="323852">
                <a:tc>
                  <a:txBody>
                    <a:bodyPr/>
                    <a:lstStyle/>
                    <a:p>
                      <a:pPr algn="ctr" fontAlgn="b"/>
                      <a:r>
                        <a:rPr lang="tr-TR" sz="2400" b="1" u="none" strike="noStrike" dirty="0">
                          <a:effectLst/>
                        </a:rPr>
                        <a:t>ETKİNLİK ADI</a:t>
                      </a:r>
                      <a:endParaRPr lang="tr-TR" sz="2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2000" b="1" u="none" strike="noStrike" dirty="0">
                          <a:effectLst/>
                        </a:rPr>
                        <a:t>SEKRETERYA</a:t>
                      </a:r>
                      <a:endParaRPr lang="tr-TR" sz="20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2400" b="1" u="none" strike="noStrike" dirty="0">
                          <a:effectLst/>
                        </a:rPr>
                        <a:t>TARİH</a:t>
                      </a:r>
                      <a:endParaRPr lang="tr-TR" sz="2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extLst>
                  <a:ext uri="{0D108BD9-81ED-4DB2-BD59-A6C34878D82A}">
                    <a16:rowId xmlns:a16="http://schemas.microsoft.com/office/drawing/2014/main" val="3984234894"/>
                  </a:ext>
                </a:extLst>
              </a:tr>
              <a:tr h="363091">
                <a:tc>
                  <a:txBody>
                    <a:bodyPr/>
                    <a:lstStyle/>
                    <a:p>
                      <a:pPr algn="ctr" fontAlgn="b"/>
                      <a:r>
                        <a:rPr lang="tr-TR" sz="1400" b="1" u="none" strike="noStrike" dirty="0">
                          <a:effectLst/>
                        </a:rPr>
                        <a:t>Ulusal İklimlendirme Kongresi “İKLİM 2024’’</a:t>
                      </a:r>
                      <a:endParaRPr lang="tr-TR" sz="1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ANTALYA</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11-14 Aralık 2024</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extLst>
                  <a:ext uri="{0D108BD9-81ED-4DB2-BD59-A6C34878D82A}">
                    <a16:rowId xmlns:a16="http://schemas.microsoft.com/office/drawing/2014/main" val="985854196"/>
                  </a:ext>
                </a:extLst>
              </a:tr>
              <a:tr h="363091">
                <a:tc>
                  <a:txBody>
                    <a:bodyPr/>
                    <a:lstStyle/>
                    <a:p>
                      <a:pPr algn="ctr" fontAlgn="b"/>
                      <a:r>
                        <a:rPr lang="tr-TR" sz="1400" b="1" u="none" strike="noStrike" dirty="0">
                          <a:effectLst/>
                        </a:rPr>
                        <a:t>Öğrenci Üye Kurultayı</a:t>
                      </a:r>
                      <a:endParaRPr lang="tr-TR" sz="1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ODA MERKEZİ</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8 Mart 2025</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extLst>
                  <a:ext uri="{0D108BD9-81ED-4DB2-BD59-A6C34878D82A}">
                    <a16:rowId xmlns:a16="http://schemas.microsoft.com/office/drawing/2014/main" val="72184448"/>
                  </a:ext>
                </a:extLst>
              </a:tr>
              <a:tr h="363091">
                <a:tc>
                  <a:txBody>
                    <a:bodyPr/>
                    <a:lstStyle/>
                    <a:p>
                      <a:pPr algn="ctr" fontAlgn="b"/>
                      <a:r>
                        <a:rPr lang="tr-TR" sz="1400" b="1" u="none" strike="noStrike" dirty="0">
                          <a:effectLst/>
                        </a:rPr>
                        <a:t>16. Ulusal Tesisat Mühendisliği Kongresi ve Sergisi</a:t>
                      </a:r>
                      <a:endParaRPr lang="tr-TR" sz="1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İZMİR</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16-19 Nisan 2025</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extLst>
                  <a:ext uri="{0D108BD9-81ED-4DB2-BD59-A6C34878D82A}">
                    <a16:rowId xmlns:a16="http://schemas.microsoft.com/office/drawing/2014/main" val="2741705168"/>
                  </a:ext>
                </a:extLst>
              </a:tr>
              <a:tr h="363091">
                <a:tc>
                  <a:txBody>
                    <a:bodyPr/>
                    <a:lstStyle/>
                    <a:p>
                      <a:pPr algn="ctr" fontAlgn="b"/>
                      <a:r>
                        <a:rPr lang="tr-TR" sz="1400" b="1" u="none" strike="noStrike" dirty="0">
                          <a:effectLst/>
                        </a:rPr>
                        <a:t>XIII. Ulusal Uçak Havacılık ve Uzay Mühendisliği Kurultayı</a:t>
                      </a:r>
                      <a:endParaRPr lang="tr-TR" sz="1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ESKİŞEHİR</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dirty="0">
                          <a:effectLst/>
                        </a:rPr>
                        <a:t>9-10 Mayıs 2025</a:t>
                      </a:r>
                      <a:endParaRPr lang="tr-TR" sz="1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extLst>
                  <a:ext uri="{0D108BD9-81ED-4DB2-BD59-A6C34878D82A}">
                    <a16:rowId xmlns:a16="http://schemas.microsoft.com/office/drawing/2014/main" val="2842322444"/>
                  </a:ext>
                </a:extLst>
              </a:tr>
              <a:tr h="363091">
                <a:tc>
                  <a:txBody>
                    <a:bodyPr/>
                    <a:lstStyle/>
                    <a:p>
                      <a:pPr algn="ctr" fontAlgn="b"/>
                      <a:r>
                        <a:rPr lang="tr-TR" sz="1400" b="1" u="none" strike="noStrike" dirty="0">
                          <a:effectLst/>
                        </a:rPr>
                        <a:t>XI. Bakım Teknolojileri Kongre ve Sergisi</a:t>
                      </a:r>
                      <a:endParaRPr lang="tr-TR" sz="1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DENİZLİ</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16-18 Ekim 2025</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extLst>
                  <a:ext uri="{0D108BD9-81ED-4DB2-BD59-A6C34878D82A}">
                    <a16:rowId xmlns:a16="http://schemas.microsoft.com/office/drawing/2014/main" val="1866154618"/>
                  </a:ext>
                </a:extLst>
              </a:tr>
              <a:tr h="363091">
                <a:tc>
                  <a:txBody>
                    <a:bodyPr/>
                    <a:lstStyle/>
                    <a:p>
                      <a:pPr algn="ctr" fontAlgn="b"/>
                      <a:r>
                        <a:rPr lang="tr-TR" sz="1400" b="1" u="none" strike="noStrike" dirty="0">
                          <a:effectLst/>
                        </a:rPr>
                        <a:t>XII. İşçi Sağlığı ve İş Güvenliği Kongresi</a:t>
                      </a:r>
                      <a:endParaRPr lang="tr-TR" sz="1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ODA MERKEZİ</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22-25 Ekim 2025</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extLst>
                  <a:ext uri="{0D108BD9-81ED-4DB2-BD59-A6C34878D82A}">
                    <a16:rowId xmlns:a16="http://schemas.microsoft.com/office/drawing/2014/main" val="1177111732"/>
                  </a:ext>
                </a:extLst>
              </a:tr>
              <a:tr h="363091">
                <a:tc>
                  <a:txBody>
                    <a:bodyPr/>
                    <a:lstStyle/>
                    <a:p>
                      <a:pPr algn="ctr" fontAlgn="b"/>
                      <a:r>
                        <a:rPr lang="tr-TR" sz="1400" b="1" u="none" strike="noStrike" dirty="0">
                          <a:effectLst/>
                        </a:rPr>
                        <a:t>10. Güneş Enerjisi Sistemleri Sempozyumu ve Sergisi</a:t>
                      </a:r>
                      <a:endParaRPr lang="tr-TR" sz="1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MERSİN</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31 Ekim-1 Kasım 2025</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extLst>
                  <a:ext uri="{0D108BD9-81ED-4DB2-BD59-A6C34878D82A}">
                    <a16:rowId xmlns:a16="http://schemas.microsoft.com/office/drawing/2014/main" val="1396374006"/>
                  </a:ext>
                </a:extLst>
              </a:tr>
              <a:tr h="363091">
                <a:tc>
                  <a:txBody>
                    <a:bodyPr/>
                    <a:lstStyle/>
                    <a:p>
                      <a:pPr algn="ctr" fontAlgn="b"/>
                      <a:r>
                        <a:rPr lang="tr-TR" sz="1400" b="1" u="none" strike="noStrike">
                          <a:effectLst/>
                        </a:rPr>
                        <a:t>Kaynak Kongresi XIV. Ulusal Kongre ve Sergisi</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dirty="0">
                          <a:effectLst/>
                        </a:rPr>
                        <a:t>ANKARA</a:t>
                      </a:r>
                      <a:endParaRPr lang="tr-TR" sz="1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7-8 Kasım 2025</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extLst>
                  <a:ext uri="{0D108BD9-81ED-4DB2-BD59-A6C34878D82A}">
                    <a16:rowId xmlns:a16="http://schemas.microsoft.com/office/drawing/2014/main" val="3863468528"/>
                  </a:ext>
                </a:extLst>
              </a:tr>
              <a:tr h="363091">
                <a:tc>
                  <a:txBody>
                    <a:bodyPr/>
                    <a:lstStyle/>
                    <a:p>
                      <a:pPr algn="ctr" fontAlgn="b"/>
                      <a:r>
                        <a:rPr lang="tr-TR" sz="1400" b="1" u="none" strike="noStrike">
                          <a:effectLst/>
                        </a:rPr>
                        <a:t>10. Ulusal Hidrolik Pnömatik Kongresi ve Sergisi</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dirty="0">
                          <a:effectLst/>
                        </a:rPr>
                        <a:t>İZMİR</a:t>
                      </a:r>
                      <a:endParaRPr lang="tr-TR" sz="1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12-15 Kasım 2025</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extLst>
                  <a:ext uri="{0D108BD9-81ED-4DB2-BD59-A6C34878D82A}">
                    <a16:rowId xmlns:a16="http://schemas.microsoft.com/office/drawing/2014/main" val="1963444877"/>
                  </a:ext>
                </a:extLst>
              </a:tr>
              <a:tr h="363091">
                <a:tc>
                  <a:txBody>
                    <a:bodyPr/>
                    <a:lstStyle/>
                    <a:p>
                      <a:pPr algn="ctr" fontAlgn="b"/>
                      <a:r>
                        <a:rPr lang="tr-TR" sz="1400" b="1" u="none" strike="noStrike">
                          <a:effectLst/>
                        </a:rPr>
                        <a:t>Enerji Verimliliği Kongresi</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dirty="0">
                          <a:effectLst/>
                        </a:rPr>
                        <a:t>KOCAELİ</a:t>
                      </a:r>
                      <a:endParaRPr lang="tr-TR" sz="1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21-22 Kasım 2025</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extLst>
                  <a:ext uri="{0D108BD9-81ED-4DB2-BD59-A6C34878D82A}">
                    <a16:rowId xmlns:a16="http://schemas.microsoft.com/office/drawing/2014/main" val="2867408216"/>
                  </a:ext>
                </a:extLst>
              </a:tr>
              <a:tr h="363091">
                <a:tc>
                  <a:txBody>
                    <a:bodyPr/>
                    <a:lstStyle/>
                    <a:p>
                      <a:pPr algn="ctr" fontAlgn="b"/>
                      <a:r>
                        <a:rPr lang="tr-TR" sz="1400" b="1" u="none" strike="noStrike">
                          <a:effectLst/>
                        </a:rPr>
                        <a:t>XIV. Endüstri ve İşletme Mühendisliği Kurultayı</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ESKİŞEHİR</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dirty="0">
                          <a:effectLst/>
                        </a:rPr>
                        <a:t>28-29 Kasım 2025</a:t>
                      </a:r>
                      <a:endParaRPr lang="tr-TR" sz="1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extLst>
                  <a:ext uri="{0D108BD9-81ED-4DB2-BD59-A6C34878D82A}">
                    <a16:rowId xmlns:a16="http://schemas.microsoft.com/office/drawing/2014/main" val="2070427158"/>
                  </a:ext>
                </a:extLst>
              </a:tr>
              <a:tr h="363091">
                <a:tc>
                  <a:txBody>
                    <a:bodyPr/>
                    <a:lstStyle/>
                    <a:p>
                      <a:pPr algn="ctr" fontAlgn="b"/>
                      <a:r>
                        <a:rPr lang="tr-TR" sz="1400" b="1" u="none" strike="noStrike">
                          <a:effectLst/>
                        </a:rPr>
                        <a:t>Otomotiv Kongre ve Sergisi</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BURSA</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dirty="0">
                          <a:effectLst/>
                        </a:rPr>
                        <a:t>5-6 Aralık 2025</a:t>
                      </a:r>
                      <a:endParaRPr lang="tr-TR" sz="1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extLst>
                  <a:ext uri="{0D108BD9-81ED-4DB2-BD59-A6C34878D82A}">
                    <a16:rowId xmlns:a16="http://schemas.microsoft.com/office/drawing/2014/main" val="1437395942"/>
                  </a:ext>
                </a:extLst>
              </a:tr>
              <a:tr h="363091">
                <a:tc>
                  <a:txBody>
                    <a:bodyPr/>
                    <a:lstStyle/>
                    <a:p>
                      <a:pPr algn="ctr" fontAlgn="b"/>
                      <a:r>
                        <a:rPr lang="tr-TR" sz="1400" b="1" u="none" strike="noStrike">
                          <a:effectLst/>
                        </a:rPr>
                        <a:t>TMMOB Sanayi Kongresi</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a:effectLst/>
                        </a:rPr>
                        <a:t>ODA MERKEZİ</a:t>
                      </a:r>
                      <a:endParaRPr lang="tr-TR" sz="1400" b="1" i="0" u="none" strike="noStrike">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tc>
                  <a:txBody>
                    <a:bodyPr/>
                    <a:lstStyle/>
                    <a:p>
                      <a:pPr algn="ctr" fontAlgn="b"/>
                      <a:r>
                        <a:rPr lang="tr-TR" sz="1400" b="1" u="none" strike="noStrike" dirty="0">
                          <a:effectLst/>
                        </a:rPr>
                        <a:t>19-20 Aralık 2025</a:t>
                      </a:r>
                      <a:endParaRPr lang="tr-TR" sz="1400" b="1" i="0" u="none" strike="noStrike" dirty="0">
                        <a:solidFill>
                          <a:srgbClr val="000000"/>
                        </a:solidFill>
                        <a:effectLst/>
                        <a:latin typeface="Calibri" panose="020F0502020204030204" pitchFamily="34" charset="0"/>
                      </a:endParaRPr>
                    </a:p>
                  </a:txBody>
                  <a:tcPr marL="7620" marR="7620" marT="7620" marB="0" anchor="b">
                    <a:cell3D prstMaterial="dkEdge">
                      <a:bevel prst="coolSlant"/>
                      <a:lightRig rig="flood" dir="t"/>
                    </a:cell3D>
                    <a:solidFill>
                      <a:schemeClr val="accent1">
                        <a:lumMod val="40000"/>
                        <a:lumOff val="60000"/>
                      </a:schemeClr>
                    </a:solidFill>
                  </a:tcPr>
                </a:tc>
                <a:extLst>
                  <a:ext uri="{0D108BD9-81ED-4DB2-BD59-A6C34878D82A}">
                    <a16:rowId xmlns:a16="http://schemas.microsoft.com/office/drawing/2014/main" val="3510712971"/>
                  </a:ext>
                </a:extLst>
              </a:tr>
            </a:tbl>
          </a:graphicData>
        </a:graphic>
      </p:graphicFrame>
    </p:spTree>
    <p:extLst>
      <p:ext uri="{BB962C8B-B14F-4D97-AF65-F5344CB8AC3E}">
        <p14:creationId xmlns:p14="http://schemas.microsoft.com/office/powerpoint/2010/main" val="3949712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pic>
        <p:nvPicPr>
          <p:cNvPr id="5" name="İçerik Yer Tutucusu 4">
            <a:extLst>
              <a:ext uri="{FF2B5EF4-FFF2-40B4-BE49-F238E27FC236}">
                <a16:creationId xmlns:a16="http://schemas.microsoft.com/office/drawing/2014/main" id="{B4CA7920-5E3C-7960-FC29-9A15428AB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761" y="3856361"/>
            <a:ext cx="1402010" cy="1947235"/>
          </a:xfrm>
          <a:prstGeom prst="rect">
            <a:avLst/>
          </a:prstGeom>
        </p:spPr>
      </p:pic>
      <p:pic>
        <p:nvPicPr>
          <p:cNvPr id="6" name="İçerik Yer Tutucusu 4">
            <a:extLst>
              <a:ext uri="{FF2B5EF4-FFF2-40B4-BE49-F238E27FC236}">
                <a16:creationId xmlns:a16="http://schemas.microsoft.com/office/drawing/2014/main" id="{DD788B67-E607-571C-D5E4-A939C6215AB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725149" y="1651666"/>
            <a:ext cx="1315591" cy="1849556"/>
          </a:xfrm>
          <a:prstGeom prst="rect">
            <a:avLst/>
          </a:prstGeom>
        </p:spPr>
      </p:pic>
      <p:pic>
        <p:nvPicPr>
          <p:cNvPr id="7" name="İçerik Yer Tutucusu 4">
            <a:extLst>
              <a:ext uri="{FF2B5EF4-FFF2-40B4-BE49-F238E27FC236}">
                <a16:creationId xmlns:a16="http://schemas.microsoft.com/office/drawing/2014/main" id="{B83689AC-67DE-1EF5-8571-ACBD11BC37B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725149" y="3879337"/>
            <a:ext cx="1315591" cy="1924259"/>
          </a:xfrm>
          <a:prstGeom prst="rect">
            <a:avLst/>
          </a:prstGeom>
        </p:spPr>
      </p:pic>
      <p:pic>
        <p:nvPicPr>
          <p:cNvPr id="8" name="İçerik Yer Tutucusu 4">
            <a:extLst>
              <a:ext uri="{FF2B5EF4-FFF2-40B4-BE49-F238E27FC236}">
                <a16:creationId xmlns:a16="http://schemas.microsoft.com/office/drawing/2014/main" id="{45B30164-1089-C621-9B5D-99C77797997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5916" y="1633082"/>
            <a:ext cx="1302140" cy="1885619"/>
          </a:xfrm>
          <a:prstGeom prst="rect">
            <a:avLst/>
          </a:prstGeom>
        </p:spPr>
      </p:pic>
      <p:pic>
        <p:nvPicPr>
          <p:cNvPr id="9" name="İçerik Yer Tutucusu 4">
            <a:extLst>
              <a:ext uri="{FF2B5EF4-FFF2-40B4-BE49-F238E27FC236}">
                <a16:creationId xmlns:a16="http://schemas.microsoft.com/office/drawing/2014/main" id="{CD701E0D-B11C-40A6-1DD6-9394A7E881D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7250" y="3827539"/>
            <a:ext cx="1340806" cy="1947236"/>
          </a:xfrm>
          <a:prstGeom prst="rect">
            <a:avLst/>
          </a:prstGeom>
        </p:spPr>
      </p:pic>
      <p:pic>
        <p:nvPicPr>
          <p:cNvPr id="13" name="İçerik Yer Tutucusu 4">
            <a:extLst>
              <a:ext uri="{FF2B5EF4-FFF2-40B4-BE49-F238E27FC236}">
                <a16:creationId xmlns:a16="http://schemas.microsoft.com/office/drawing/2014/main" id="{CBF8D2E6-9079-7BF7-CE56-4EEE33F3EA8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589882" y="1633082"/>
            <a:ext cx="1311233" cy="1867035"/>
          </a:xfrm>
          <a:prstGeom prst="rect">
            <a:avLst/>
          </a:prstGeom>
        </p:spPr>
      </p:pic>
      <p:pic>
        <p:nvPicPr>
          <p:cNvPr id="14" name="İçerik Yer Tutucusu 4">
            <a:extLst>
              <a:ext uri="{FF2B5EF4-FFF2-40B4-BE49-F238E27FC236}">
                <a16:creationId xmlns:a16="http://schemas.microsoft.com/office/drawing/2014/main" id="{51D5C288-D0F9-723F-9D05-300B91EC9E7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052941" y="1651666"/>
            <a:ext cx="1344265" cy="1867035"/>
          </a:xfrm>
          <a:prstGeom prst="rect">
            <a:avLst/>
          </a:prstGeom>
        </p:spPr>
      </p:pic>
      <p:pic>
        <p:nvPicPr>
          <p:cNvPr id="15" name="İçerik Yer Tutucusu 4">
            <a:extLst>
              <a:ext uri="{FF2B5EF4-FFF2-40B4-BE49-F238E27FC236}">
                <a16:creationId xmlns:a16="http://schemas.microsoft.com/office/drawing/2014/main" id="{81C1CB64-9848-BD8C-2F06-B6FA262A6D9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634760" y="1644673"/>
            <a:ext cx="1344265" cy="1867035"/>
          </a:xfrm>
          <a:prstGeom prst="rect">
            <a:avLst/>
          </a:prstGeom>
        </p:spPr>
      </p:pic>
      <p:pic>
        <p:nvPicPr>
          <p:cNvPr id="16" name="İçerik Yer Tutucusu 4">
            <a:extLst>
              <a:ext uri="{FF2B5EF4-FFF2-40B4-BE49-F238E27FC236}">
                <a16:creationId xmlns:a16="http://schemas.microsoft.com/office/drawing/2014/main" id="{FE39DCC9-B786-E10F-AA13-F32E6E2716F9}"/>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160269" y="1634187"/>
            <a:ext cx="1344265" cy="1867035"/>
          </a:xfrm>
          <a:prstGeom prst="rect">
            <a:avLst/>
          </a:prstGeom>
        </p:spPr>
      </p:pic>
      <p:pic>
        <p:nvPicPr>
          <p:cNvPr id="17" name="İçerik Yer Tutucusu 4">
            <a:extLst>
              <a:ext uri="{FF2B5EF4-FFF2-40B4-BE49-F238E27FC236}">
                <a16:creationId xmlns:a16="http://schemas.microsoft.com/office/drawing/2014/main" id="{2BB71BE2-CD94-6FDF-BE94-13A57B171B9C}"/>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684686" y="1651666"/>
            <a:ext cx="1344265" cy="1867035"/>
          </a:xfrm>
          <a:prstGeom prst="rect">
            <a:avLst/>
          </a:prstGeom>
        </p:spPr>
      </p:pic>
      <p:pic>
        <p:nvPicPr>
          <p:cNvPr id="18" name="İçerik Yer Tutucusu 4">
            <a:extLst>
              <a:ext uri="{FF2B5EF4-FFF2-40B4-BE49-F238E27FC236}">
                <a16:creationId xmlns:a16="http://schemas.microsoft.com/office/drawing/2014/main" id="{CDB7C69C-299C-F570-C495-185FFBA4E96F}"/>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204918" y="1651666"/>
            <a:ext cx="1344265" cy="1849556"/>
          </a:xfrm>
          <a:prstGeom prst="rect">
            <a:avLst/>
          </a:prstGeom>
        </p:spPr>
      </p:pic>
      <p:pic>
        <p:nvPicPr>
          <p:cNvPr id="19" name="Resim 18">
            <a:extLst>
              <a:ext uri="{FF2B5EF4-FFF2-40B4-BE49-F238E27FC236}">
                <a16:creationId xmlns:a16="http://schemas.microsoft.com/office/drawing/2014/main" id="{F9FDE8FE-A9FC-21DB-F5DD-19DBBC6E1262}"/>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589882" y="3833383"/>
            <a:ext cx="1290936" cy="1947236"/>
          </a:xfrm>
          <a:prstGeom prst="rect">
            <a:avLst/>
          </a:prstGeom>
        </p:spPr>
      </p:pic>
      <p:pic>
        <p:nvPicPr>
          <p:cNvPr id="20" name="İçerik Yer Tutucusu 4">
            <a:extLst>
              <a:ext uri="{FF2B5EF4-FFF2-40B4-BE49-F238E27FC236}">
                <a16:creationId xmlns:a16="http://schemas.microsoft.com/office/drawing/2014/main" id="{56D0C035-F06D-03DF-F9AE-4402834F3360}"/>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4577015" y="3856360"/>
            <a:ext cx="1402010" cy="1947236"/>
          </a:xfrm>
          <a:prstGeom prst="rect">
            <a:avLst/>
          </a:prstGeom>
        </p:spPr>
      </p:pic>
      <p:pic>
        <p:nvPicPr>
          <p:cNvPr id="21" name="İçerik Yer Tutucusu 4">
            <a:extLst>
              <a:ext uri="{FF2B5EF4-FFF2-40B4-BE49-F238E27FC236}">
                <a16:creationId xmlns:a16="http://schemas.microsoft.com/office/drawing/2014/main" id="{7F36250C-06E7-A80B-1124-1B82CEB8A7BC}"/>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160269" y="3879337"/>
            <a:ext cx="1344265" cy="1901282"/>
          </a:xfrm>
          <a:prstGeom prst="rect">
            <a:avLst/>
          </a:prstGeom>
        </p:spPr>
      </p:pic>
      <p:pic>
        <p:nvPicPr>
          <p:cNvPr id="22" name="İçerik Yer Tutucusu 4">
            <a:extLst>
              <a:ext uri="{FF2B5EF4-FFF2-40B4-BE49-F238E27FC236}">
                <a16:creationId xmlns:a16="http://schemas.microsoft.com/office/drawing/2014/main" id="{FBBFD6BD-C9B0-5176-E35A-2A611BF499E2}"/>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684687" y="3879337"/>
            <a:ext cx="1344265" cy="1901282"/>
          </a:xfrm>
          <a:prstGeom prst="rect">
            <a:avLst/>
          </a:prstGeom>
        </p:spPr>
      </p:pic>
      <p:pic>
        <p:nvPicPr>
          <p:cNvPr id="23" name="İçerik Yer Tutucusu 4">
            <a:extLst>
              <a:ext uri="{FF2B5EF4-FFF2-40B4-BE49-F238E27FC236}">
                <a16:creationId xmlns:a16="http://schemas.microsoft.com/office/drawing/2014/main" id="{E9F3409D-5190-7D9B-0D0F-5048ECE89C09}"/>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9204918" y="3902314"/>
            <a:ext cx="1344265" cy="1901282"/>
          </a:xfrm>
          <a:prstGeom prst="rect">
            <a:avLst/>
          </a:prstGeom>
        </p:spPr>
      </p:pic>
      <p:sp>
        <p:nvSpPr>
          <p:cNvPr id="24" name="Dikdörtgen 23"/>
          <p:cNvSpPr/>
          <p:nvPr/>
        </p:nvSpPr>
        <p:spPr>
          <a:xfrm>
            <a:off x="8515350" y="209507"/>
            <a:ext cx="3295650" cy="522259"/>
          </a:xfrm>
          <a:prstGeom prst="rect">
            <a:avLst/>
          </a:prstGeom>
        </p:spPr>
        <p:txBody>
          <a:bodyPr wrap="square">
            <a:spAutoFit/>
          </a:bodyPr>
          <a:lstStyle/>
          <a:p>
            <a:pPr algn="ctr">
              <a:lnSpc>
                <a:spcPct val="107000"/>
              </a:lnSpc>
            </a:pPr>
            <a:r>
              <a:rPr lang="tr-TR" sz="2800" b="1" dirty="0">
                <a:solidFill>
                  <a:schemeClr val="bg1"/>
                </a:solidFill>
                <a:latin typeface="Times New Roman" panose="02020603050405020304" pitchFamily="18" charset="0"/>
                <a:cs typeface="Times New Roman" panose="02020603050405020304" pitchFamily="18" charset="0"/>
              </a:rPr>
              <a:t>ETKİNLİKLER</a:t>
            </a:r>
          </a:p>
        </p:txBody>
      </p:sp>
    </p:spTree>
    <p:extLst>
      <p:ext uri="{BB962C8B-B14F-4D97-AF65-F5344CB8AC3E}">
        <p14:creationId xmlns:p14="http://schemas.microsoft.com/office/powerpoint/2010/main" val="1640833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64008"/>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6166104" y="170862"/>
            <a:ext cx="6025896" cy="487506"/>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KOMİSYON VE ÇALIŞMA GRUPLARI</a:t>
            </a:r>
          </a:p>
        </p:txBody>
      </p:sp>
      <p:sp>
        <p:nvSpPr>
          <p:cNvPr id="21" name="Metin kutusu 20"/>
          <p:cNvSpPr txBox="1"/>
          <p:nvPr/>
        </p:nvSpPr>
        <p:spPr>
          <a:xfrm>
            <a:off x="318212" y="3777289"/>
            <a:ext cx="5689396" cy="25355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EİM MEDAK</a:t>
            </a:r>
          </a:p>
          <a:p>
            <a:pPr marL="285750" indent="-285750">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Mühendis ve Makina Dergisi Yayın Komisyonu </a:t>
            </a:r>
          </a:p>
          <a:p>
            <a:pPr marL="285750" indent="-285750">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Mühendis ve Makina Güncel Dergisi Yayın Komisyonu </a:t>
            </a:r>
          </a:p>
          <a:p>
            <a:pPr marL="285750" indent="-285750">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Tesisat Mühendisliği Dergisi Yayın Komisyonu </a:t>
            </a:r>
          </a:p>
          <a:p>
            <a:pPr marL="285750" indent="-285750">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Endüstri Mühendisliği Dergisi Yayın Komisyonu</a:t>
            </a:r>
          </a:p>
          <a:p>
            <a:pPr marL="285750" indent="-285750">
              <a:lnSpc>
                <a:spcPct val="150000"/>
              </a:lnSpc>
              <a:buFont typeface="Arial" panose="020B0604020202020204" pitchFamily="34" charset="0"/>
              <a:buChar char="•"/>
            </a:pPr>
            <a:endParaRPr lang="tr-TR" dirty="0">
              <a:latin typeface="Times New Roman" panose="02020603050405020304" pitchFamily="18" charset="0"/>
              <a:cs typeface="Times New Roman" panose="02020603050405020304" pitchFamily="18" charset="0"/>
            </a:endParaRPr>
          </a:p>
        </p:txBody>
      </p:sp>
      <p:sp>
        <p:nvSpPr>
          <p:cNvPr id="22" name="Metin kutusu 21"/>
          <p:cNvSpPr txBox="1"/>
          <p:nvPr/>
        </p:nvSpPr>
        <p:spPr>
          <a:xfrm>
            <a:off x="318212" y="3086104"/>
            <a:ext cx="4710303" cy="461665"/>
          </a:xfrm>
          <a:prstGeom prst="rect">
            <a:avLst/>
          </a:prstGeom>
          <a:noFill/>
        </p:spPr>
        <p:txBody>
          <a:bodyPr wrap="square" rtlCol="0">
            <a:spAutoFit/>
          </a:bodyPr>
          <a:lstStyle/>
          <a:p>
            <a:r>
              <a:rPr lang="tr-TR" sz="2400" u="sng" dirty="0">
                <a:solidFill>
                  <a:schemeClr val="accent1">
                    <a:lumMod val="75000"/>
                  </a:schemeClr>
                </a:solidFill>
                <a:latin typeface="Times New Roman" panose="02020603050405020304" pitchFamily="18" charset="0"/>
                <a:cs typeface="Times New Roman" panose="02020603050405020304" pitchFamily="18" charset="0"/>
              </a:rPr>
              <a:t>SÜREKLİ KOMİSYONLAR</a:t>
            </a:r>
          </a:p>
        </p:txBody>
      </p:sp>
      <p:sp>
        <p:nvSpPr>
          <p:cNvPr id="23" name="Dikdörtgen 22"/>
          <p:cNvSpPr/>
          <p:nvPr/>
        </p:nvSpPr>
        <p:spPr>
          <a:xfrm>
            <a:off x="318212" y="1597578"/>
            <a:ext cx="11299240" cy="923330"/>
          </a:xfrm>
          <a:prstGeom prst="rect">
            <a:avLst/>
          </a:prstGeom>
        </p:spPr>
        <p:txBody>
          <a:bodyPr wrap="square">
            <a:spAutoFit/>
          </a:bodyPr>
          <a:lstStyle/>
          <a:p>
            <a:pPr algn="just">
              <a:spcBef>
                <a:spcPts val="565"/>
              </a:spcBef>
            </a:pPr>
            <a:r>
              <a:rPr lang="tr-TR" dirty="0">
                <a:latin typeface="Times New Roman" panose="02020603050405020304" pitchFamily="18" charset="0"/>
                <a:cs typeface="Times New Roman" panose="02020603050405020304" pitchFamily="18" charset="0"/>
              </a:rPr>
              <a:t>Meslek alanlarımızla ilgili gelişmeleri takip etmek, yapılan düzenlemeleri inceleyerek meslek alanlarımıza uyarlamak ve Oda çalışmalarını zenginleştirmek amacıyla bu dönem de Komisyonlar ve Çalışma grupları kurulmuştur.. Komisyon çalışmaları süreli ve sürekli olmak üzere iki yönlü olarak sürdürülmektedir.</a:t>
            </a:r>
          </a:p>
        </p:txBody>
      </p:sp>
    </p:spTree>
    <p:extLst>
      <p:ext uri="{BB962C8B-B14F-4D97-AF65-F5344CB8AC3E}">
        <p14:creationId xmlns:p14="http://schemas.microsoft.com/office/powerpoint/2010/main" val="3215357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64008"/>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6166104" y="170862"/>
            <a:ext cx="6025896" cy="487506"/>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KOMİSYON VE ÇALIŞMA GRUPLARI</a:t>
            </a:r>
          </a:p>
        </p:txBody>
      </p:sp>
      <p:sp>
        <p:nvSpPr>
          <p:cNvPr id="6" name="Metin kutusu 5"/>
          <p:cNvSpPr txBox="1"/>
          <p:nvPr/>
        </p:nvSpPr>
        <p:spPr>
          <a:xfrm>
            <a:off x="393090" y="2937224"/>
            <a:ext cx="6710554" cy="2308324"/>
          </a:xfrm>
          <a:prstGeom prst="rect">
            <a:avLst/>
          </a:prstGeom>
          <a:noFill/>
        </p:spPr>
        <p:txBody>
          <a:bodyPr wrap="square" rtlCol="0">
            <a:spAutoFit/>
          </a:bodyPr>
          <a:lstStyle/>
          <a:p>
            <a:r>
              <a:rPr lang="tr-TR" dirty="0">
                <a:latin typeface="Times New Roman" panose="02020603050405020304" pitchFamily="18" charset="0"/>
                <a:cs typeface="Times New Roman" panose="02020603050405020304" pitchFamily="18" charset="0"/>
              </a:rPr>
              <a:t>Bu</a:t>
            </a:r>
            <a:r>
              <a:rPr lang="tr-TR" dirty="0"/>
              <a:t> </a:t>
            </a:r>
            <a:r>
              <a:rPr lang="tr-TR" dirty="0">
                <a:latin typeface="Times New Roman" panose="02020603050405020304" pitchFamily="18" charset="0"/>
                <a:cs typeface="Times New Roman" panose="02020603050405020304" pitchFamily="18" charset="0"/>
              </a:rPr>
              <a:t>dönemde aşağıdaki komisyonlar oluşturulmuştur.</a:t>
            </a:r>
          </a:p>
          <a:p>
            <a:endParaRPr lang="tr-TR"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Öğrenci Üye Komisyonu</a:t>
            </a:r>
          </a:p>
          <a:p>
            <a:pPr marL="285750" indent="-285750">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İşçi Sağlığı ve İş Güvenliği Komisyonu</a:t>
            </a:r>
          </a:p>
          <a:p>
            <a:pPr marL="285750" indent="-285750">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Ekonomik Demokratik Özlük Hakları ve İşsizlik Komisyonu</a:t>
            </a:r>
          </a:p>
          <a:p>
            <a:pPr marL="285750" indent="-285750">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Kadın Üye Komisyonu</a:t>
            </a:r>
          </a:p>
        </p:txBody>
      </p:sp>
      <p:sp>
        <p:nvSpPr>
          <p:cNvPr id="7" name="Metin kutusu 6"/>
          <p:cNvSpPr txBox="1"/>
          <p:nvPr/>
        </p:nvSpPr>
        <p:spPr>
          <a:xfrm>
            <a:off x="198781" y="1600200"/>
            <a:ext cx="4710303" cy="461665"/>
          </a:xfrm>
          <a:prstGeom prst="rect">
            <a:avLst/>
          </a:prstGeom>
          <a:noFill/>
        </p:spPr>
        <p:txBody>
          <a:bodyPr wrap="square" rtlCol="0">
            <a:spAutoFit/>
          </a:bodyPr>
          <a:lstStyle/>
          <a:p>
            <a:r>
              <a:rPr lang="tr-TR" sz="2400" u="sng" dirty="0">
                <a:solidFill>
                  <a:schemeClr val="accent1">
                    <a:lumMod val="75000"/>
                  </a:schemeClr>
                </a:solidFill>
                <a:latin typeface="Times New Roman" panose="02020603050405020304" pitchFamily="18" charset="0"/>
                <a:cs typeface="Times New Roman" panose="02020603050405020304" pitchFamily="18" charset="0"/>
              </a:rPr>
              <a:t>SÜRELİ KOMİSYONLAR</a:t>
            </a:r>
          </a:p>
        </p:txBody>
      </p:sp>
      <p:sp>
        <p:nvSpPr>
          <p:cNvPr id="8" name="Dikdörtgen 7"/>
          <p:cNvSpPr/>
          <p:nvPr/>
        </p:nvSpPr>
        <p:spPr>
          <a:xfrm>
            <a:off x="301650" y="2118328"/>
            <a:ext cx="11154538" cy="369332"/>
          </a:xfrm>
          <a:prstGeom prst="rect">
            <a:avLst/>
          </a:prstGeom>
        </p:spPr>
        <p:txBody>
          <a:bodyPr wrap="square">
            <a:spAutoFit/>
          </a:bodyPr>
          <a:lstStyle/>
          <a:p>
            <a:r>
              <a:rPr lang="tr-TR" dirty="0">
                <a:latin typeface="Times New Roman" panose="02020603050405020304" pitchFamily="18" charset="0"/>
                <a:cs typeface="Times New Roman" panose="02020603050405020304" pitchFamily="18" charset="0"/>
              </a:rPr>
              <a:t>Süreli komisyonlar, ilgili Oda Yönetim Kurulu üyelerinin koordinasyonunda ihtiyaca göre oluşturulmaktadır. </a:t>
            </a:r>
          </a:p>
        </p:txBody>
      </p:sp>
    </p:spTree>
    <p:extLst>
      <p:ext uri="{BB962C8B-B14F-4D97-AF65-F5344CB8AC3E}">
        <p14:creationId xmlns:p14="http://schemas.microsoft.com/office/powerpoint/2010/main" val="130593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file.png"/>
          <p:cNvPicPr>
            <a:picLocks noChangeAspect="1"/>
          </p:cNvPicPr>
          <p:nvPr/>
        </p:nvPicPr>
        <p:blipFill>
          <a:blip r:embed="rId3" cstate="print"/>
          <a:srcRect l="23653" t="54788" r="34297" b="20464"/>
          <a:stretch>
            <a:fillRect/>
          </a:stretch>
        </p:blipFill>
        <p:spPr>
          <a:xfrm>
            <a:off x="0" y="0"/>
            <a:ext cx="12192000" cy="1444752"/>
          </a:xfrm>
          <a:prstGeom prst="rect">
            <a:avLst/>
          </a:prstGeom>
        </p:spPr>
      </p:pic>
      <p:pic>
        <p:nvPicPr>
          <p:cNvPr id="12" name="Picture 3" descr="D:\logommo.jpg"/>
          <p:cNvPicPr>
            <a:picLocks noChangeAspect="1" noChangeArrowheads="1"/>
          </p:cNvPicPr>
          <p:nvPr/>
        </p:nvPicPr>
        <p:blipFill>
          <a:blip r:embed="rId4"/>
          <a:srcRect/>
          <a:stretch>
            <a:fillRect/>
          </a:stretch>
        </p:blipFill>
        <p:spPr bwMode="auto">
          <a:xfrm>
            <a:off x="198781" y="189145"/>
            <a:ext cx="778484" cy="779230"/>
          </a:xfrm>
          <a:prstGeom prst="rect">
            <a:avLst/>
          </a:prstGeom>
          <a:noFill/>
        </p:spPr>
      </p:pic>
      <p:sp>
        <p:nvSpPr>
          <p:cNvPr id="13"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10" name="Dikdörtgen 9"/>
          <p:cNvSpPr/>
          <p:nvPr/>
        </p:nvSpPr>
        <p:spPr>
          <a:xfrm>
            <a:off x="226173" y="1463533"/>
            <a:ext cx="6236003" cy="523220"/>
          </a:xfrm>
          <a:prstGeom prst="rect">
            <a:avLst/>
          </a:prstGeom>
        </p:spPr>
        <p:txBody>
          <a:bodyPr wrap="none">
            <a:spAutoFit/>
          </a:bodyPr>
          <a:lstStyle/>
          <a:p>
            <a:pPr algn="just">
              <a:defRPr/>
            </a:pPr>
            <a:r>
              <a:rPr lang="tr-TR" sz="2800" b="1" dirty="0">
                <a:solidFill>
                  <a:srgbClr val="0070C0"/>
                </a:solidFill>
                <a:latin typeface="Palatino Linotype" panose="02040502050505030304" pitchFamily="18" charset="0"/>
              </a:rPr>
              <a:t>MMO’NUN KURULUŞ AMAÇLARI</a:t>
            </a:r>
          </a:p>
        </p:txBody>
      </p:sp>
      <p:sp>
        <p:nvSpPr>
          <p:cNvPr id="14" name="Dikdörtgen 13"/>
          <p:cNvSpPr/>
          <p:nvPr/>
        </p:nvSpPr>
        <p:spPr>
          <a:xfrm>
            <a:off x="0" y="2279521"/>
            <a:ext cx="11904453" cy="3970318"/>
          </a:xfrm>
          <a:prstGeom prst="rect">
            <a:avLst/>
          </a:prstGeom>
        </p:spPr>
        <p:txBody>
          <a:bodyPr wrap="square">
            <a:spAutoFit/>
          </a:bodyPr>
          <a:lstStyle/>
          <a:p>
            <a:pPr marL="285750" indent="-285750" algn="just">
              <a:lnSpc>
                <a:spcPct val="150000"/>
              </a:lnSpc>
              <a:buFontTx/>
              <a:buChar char="-"/>
            </a:pPr>
            <a:r>
              <a:rPr lang="tr-TR" dirty="0">
                <a:latin typeface="Times New Roman" panose="02020603050405020304" pitchFamily="18" charset="0"/>
                <a:cs typeface="Times New Roman" panose="02020603050405020304" pitchFamily="18" charset="0"/>
              </a:rPr>
              <a:t>Ülke ve toplum yararları doğrultusunda; yurdun doğal kaynaklarının işletilmesini, üretimin ve kalitenin artırılmasını, yurt sanayinin ulusal çıkarlara uygun yönde gerçekleşmesini ve mesleğin gelişmesini sağlamak amacıyla gerekli inceleme ve araştırmaları yapmak, önerilerde bulunmak, teknik ve bilimsel çalışmalar yaparak bunları üyelerinin ve sanayinin yararına sunmak </a:t>
            </a:r>
          </a:p>
          <a:p>
            <a:pPr algn="just"/>
            <a:endParaRPr lang="tr-TR" dirty="0">
              <a:latin typeface="Times New Roman" panose="02020603050405020304" pitchFamily="18" charset="0"/>
              <a:cs typeface="Times New Roman" panose="02020603050405020304" pitchFamily="18" charset="0"/>
            </a:endParaRPr>
          </a:p>
          <a:p>
            <a:pPr marL="285750" indent="-285750" algn="just">
              <a:lnSpc>
                <a:spcPct val="150000"/>
              </a:lnSpc>
              <a:buFontTx/>
              <a:buChar char="-"/>
            </a:pPr>
            <a:r>
              <a:rPr lang="tr-TR" dirty="0">
                <a:latin typeface="Times New Roman" panose="02020603050405020304" pitchFamily="18" charset="0"/>
                <a:cs typeface="Times New Roman" panose="02020603050405020304" pitchFamily="18" charset="0"/>
              </a:rPr>
              <a:t>Meslek alanlarıyla ilgili her türlü standartları, teknik şartnameleri, tip sözleşmeleri vb. gibi teknik belgeleri hazırlamak,</a:t>
            </a:r>
          </a:p>
          <a:p>
            <a:pPr algn="just"/>
            <a:endParaRPr lang="tr-TR" dirty="0">
              <a:latin typeface="Times New Roman" panose="02020603050405020304" pitchFamily="18" charset="0"/>
              <a:cs typeface="Times New Roman" panose="02020603050405020304" pitchFamily="18" charset="0"/>
            </a:endParaRPr>
          </a:p>
          <a:p>
            <a:pPr marL="177800" indent="-177800" algn="just">
              <a:lnSpc>
                <a:spcPct val="150000"/>
              </a:lnSpc>
            </a:pPr>
            <a:r>
              <a:rPr lang="tr-TR" dirty="0">
                <a:latin typeface="Times New Roman" panose="02020603050405020304" pitchFamily="18" charset="0"/>
                <a:cs typeface="Times New Roman" panose="02020603050405020304" pitchFamily="18" charset="0"/>
              </a:rPr>
              <a:t>- Meslek alanlarıyla ilgili her türlü araştırma, inceleme, proje ve raporlarının hazırlanmasını, uygulanmasını ve teknik uygulama sorumluluğunun uzman makina mühendisleri tarafından yapılmasını sağlamak ve bunların teknik kurallara uygunluğunu incelemek, denetlemek ve onaylamak,</a:t>
            </a:r>
          </a:p>
        </p:txBody>
      </p:sp>
    </p:spTree>
    <p:extLst>
      <p:ext uri="{BB962C8B-B14F-4D97-AF65-F5344CB8AC3E}">
        <p14:creationId xmlns:p14="http://schemas.microsoft.com/office/powerpoint/2010/main" val="4203563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64008"/>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6166104" y="170862"/>
            <a:ext cx="6025896" cy="487506"/>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KOMİSYON VE ÇALIŞMA GRUPLARI</a:t>
            </a:r>
          </a:p>
        </p:txBody>
      </p:sp>
      <p:sp>
        <p:nvSpPr>
          <p:cNvPr id="2" name="Dikdörtgen 1"/>
          <p:cNvSpPr/>
          <p:nvPr/>
        </p:nvSpPr>
        <p:spPr>
          <a:xfrm>
            <a:off x="198781" y="1527541"/>
            <a:ext cx="3171702" cy="461665"/>
          </a:xfrm>
          <a:prstGeom prst="rect">
            <a:avLst/>
          </a:prstGeom>
        </p:spPr>
        <p:txBody>
          <a:bodyPr wrap="none">
            <a:spAutoFit/>
          </a:bodyPr>
          <a:lstStyle/>
          <a:p>
            <a:r>
              <a:rPr lang="tr-TR" sz="2400" u="sng" dirty="0">
                <a:solidFill>
                  <a:schemeClr val="accent1">
                    <a:lumMod val="75000"/>
                  </a:schemeClr>
                </a:solidFill>
                <a:latin typeface="Times New Roman" panose="02020603050405020304" pitchFamily="18" charset="0"/>
                <a:cs typeface="Times New Roman" panose="02020603050405020304" pitchFamily="18" charset="0"/>
              </a:rPr>
              <a:t>ÇALIŞMA GRUPLARI</a:t>
            </a:r>
          </a:p>
        </p:txBody>
      </p:sp>
      <p:sp>
        <p:nvSpPr>
          <p:cNvPr id="3" name="Dikdörtgen 2"/>
          <p:cNvSpPr/>
          <p:nvPr/>
        </p:nvSpPr>
        <p:spPr>
          <a:xfrm>
            <a:off x="322483" y="2230365"/>
            <a:ext cx="11340782" cy="4524315"/>
          </a:xfrm>
          <a:prstGeom prst="rect">
            <a:avLst/>
          </a:prstGeom>
        </p:spPr>
        <p:txBody>
          <a:bodyPr wrap="square">
            <a:spAutoFit/>
          </a:bodyPr>
          <a:lstStyle/>
          <a:p>
            <a:pPr marL="514350" indent="-514350">
              <a:buFont typeface="+mj-lt"/>
              <a:buAutoNum type="arabicPeriod"/>
            </a:pPr>
            <a:r>
              <a:rPr lang="tr-TR" sz="1800" dirty="0">
                <a:cs typeface="Times New Roman" panose="02020603050405020304" pitchFamily="18" charset="0"/>
              </a:rPr>
              <a:t>ARAÇLARDA TEKNİK, GÜVENLİK, DENETİM ÇALIŞMA GRUBU</a:t>
            </a:r>
          </a:p>
          <a:p>
            <a:pPr marL="514350" indent="-514350">
              <a:buFont typeface="+mj-lt"/>
              <a:buAutoNum type="arabicPeriod"/>
            </a:pPr>
            <a:r>
              <a:rPr lang="tr-TR" sz="1800" dirty="0">
                <a:cs typeface="Times New Roman" panose="02020603050405020304" pitchFamily="18" charset="0"/>
              </a:rPr>
              <a:t>ELEKTRİKLİ ARAÇLARIN KULLANIMI VE YANGIN GÜVENLİĞİ ÇALIŞMA GRUBU</a:t>
            </a:r>
          </a:p>
          <a:p>
            <a:pPr marL="514350" indent="-514350">
              <a:buFont typeface="+mj-lt"/>
              <a:buAutoNum type="arabicPeriod"/>
            </a:pPr>
            <a:r>
              <a:rPr lang="tr-TR" sz="1800" dirty="0">
                <a:cs typeface="Times New Roman" panose="02020603050405020304" pitchFamily="18" charset="0"/>
              </a:rPr>
              <a:t>ENERJİ ÇALIŞMA GRUBU</a:t>
            </a:r>
          </a:p>
          <a:p>
            <a:pPr marL="514350" indent="-514350">
              <a:buFont typeface="+mj-lt"/>
              <a:buAutoNum type="arabicPeriod"/>
            </a:pPr>
            <a:r>
              <a:rPr lang="tr-TR" sz="1800" dirty="0">
                <a:cs typeface="Times New Roman" panose="02020603050405020304" pitchFamily="18" charset="0"/>
              </a:rPr>
              <a:t>MOTOR ŞASİ ÇALIŞMA GRUBU</a:t>
            </a:r>
          </a:p>
          <a:p>
            <a:pPr marL="514350" indent="-514350">
              <a:buFont typeface="+mj-lt"/>
              <a:buAutoNum type="arabicPeriod"/>
            </a:pPr>
            <a:r>
              <a:rPr lang="tr-TR" sz="1800" dirty="0">
                <a:cs typeface="Times New Roman" panose="02020603050405020304" pitchFamily="18" charset="0"/>
              </a:rPr>
              <a:t>ÖRGÜTLENME ÇALIŞMA GRUBU</a:t>
            </a:r>
          </a:p>
          <a:p>
            <a:pPr marL="514350" indent="-514350">
              <a:buFont typeface="+mj-lt"/>
              <a:buAutoNum type="arabicPeriod"/>
            </a:pPr>
            <a:r>
              <a:rPr lang="tr-TR" sz="1800" dirty="0">
                <a:cs typeface="Times New Roman" panose="02020603050405020304" pitchFamily="18" charset="0"/>
              </a:rPr>
              <a:t>TEKNİK HİZMETLERİ GELİŞTİRME ÇALIŞMA GRUBU</a:t>
            </a:r>
          </a:p>
          <a:p>
            <a:pPr marL="514350" indent="-514350">
              <a:buFont typeface="+mj-lt"/>
              <a:buAutoNum type="arabicPeriod"/>
            </a:pPr>
            <a:r>
              <a:rPr lang="tr-TR" sz="1800" dirty="0">
                <a:cs typeface="Times New Roman" panose="02020603050405020304" pitchFamily="18" charset="0"/>
              </a:rPr>
              <a:t>TEKNİK MEVZUAT ÇALIŞMA GRUBU</a:t>
            </a:r>
          </a:p>
          <a:p>
            <a:pPr marL="514350" indent="-514350">
              <a:buFont typeface="+mj-lt"/>
              <a:buAutoNum type="arabicPeriod"/>
            </a:pPr>
            <a:r>
              <a:rPr lang="tr-TR" sz="1800" dirty="0">
                <a:cs typeface="Times New Roman" panose="02020603050405020304" pitchFamily="18" charset="0"/>
              </a:rPr>
              <a:t>ULUSLARARASI İLİŞKİLER ÇALIŞMA GRUBU</a:t>
            </a:r>
          </a:p>
          <a:p>
            <a:pPr marL="514350" indent="-514350">
              <a:buFont typeface="+mj-lt"/>
              <a:buAutoNum type="arabicPeriod"/>
            </a:pPr>
            <a:r>
              <a:rPr lang="tr-TR" sz="1800" dirty="0">
                <a:cs typeface="Times New Roman" panose="02020603050405020304" pitchFamily="18" charset="0"/>
              </a:rPr>
              <a:t>MEKATRONİK ÇALIŞMA GRUBU</a:t>
            </a:r>
          </a:p>
          <a:p>
            <a:pPr marL="514350" indent="-514350">
              <a:buFont typeface="+mj-lt"/>
              <a:buAutoNum type="arabicPeriod"/>
            </a:pPr>
            <a:r>
              <a:rPr lang="tr-TR" sz="1800" dirty="0">
                <a:cs typeface="Times New Roman" panose="02020603050405020304" pitchFamily="18" charset="0"/>
              </a:rPr>
              <a:t>EĞİTİM ÇALIŞMA GRUBU</a:t>
            </a:r>
          </a:p>
          <a:p>
            <a:pPr marL="514350" indent="-514350">
              <a:buFont typeface="+mj-lt"/>
              <a:buAutoNum type="arabicPeriod"/>
            </a:pPr>
            <a:r>
              <a:rPr lang="tr-TR" sz="1800" dirty="0">
                <a:cs typeface="Times New Roman" panose="02020603050405020304" pitchFamily="18" charset="0"/>
              </a:rPr>
              <a:t>BİLİRKİŞİLİK ÇALIŞMA GRUBU</a:t>
            </a:r>
          </a:p>
          <a:p>
            <a:pPr marL="514350" indent="-514350">
              <a:buFont typeface="+mj-lt"/>
              <a:buAutoNum type="arabicPeriod"/>
            </a:pPr>
            <a:r>
              <a:rPr lang="tr-TR" sz="1800" dirty="0">
                <a:cs typeface="Times New Roman" panose="02020603050405020304" pitchFamily="18" charset="0"/>
              </a:rPr>
              <a:t>YAPAY ZEKA ÇALIŞMA GRUBU</a:t>
            </a:r>
          </a:p>
          <a:p>
            <a:pPr marL="514350" indent="-514350">
              <a:buFont typeface="+mj-lt"/>
              <a:buAutoNum type="arabicPeriod"/>
            </a:pPr>
            <a:r>
              <a:rPr lang="tr-TR" sz="1800" dirty="0">
                <a:cs typeface="Times New Roman" panose="02020603050405020304" pitchFamily="18" charset="0"/>
              </a:rPr>
              <a:t>KADIN KOMİSYONU</a:t>
            </a:r>
          </a:p>
          <a:p>
            <a:pPr marL="514350" indent="-514350">
              <a:buFont typeface="+mj-lt"/>
              <a:buAutoNum type="arabicPeriod"/>
            </a:pPr>
            <a:r>
              <a:rPr lang="tr-TR" sz="1800" dirty="0">
                <a:cs typeface="Times New Roman" panose="02020603050405020304" pitchFamily="18" charset="0"/>
              </a:rPr>
              <a:t>ENDÜSTRİ VE İŞLETME MESLEK DALI ANA KOMİSYONU</a:t>
            </a:r>
          </a:p>
          <a:p>
            <a:pPr marL="514350" indent="-514350">
              <a:buFont typeface="+mj-lt"/>
              <a:buAutoNum type="arabicPeriod"/>
            </a:pPr>
            <a:r>
              <a:rPr lang="tr-TR" sz="1800" dirty="0">
                <a:cs typeface="Times New Roman" panose="02020603050405020304" pitchFamily="18" charset="0"/>
              </a:rPr>
              <a:t>ÖĞRENCİ ÜYE KOMİSYONU</a:t>
            </a:r>
          </a:p>
          <a:p>
            <a:pPr marL="514350" indent="-514350">
              <a:buFont typeface="+mj-lt"/>
              <a:buAutoNum type="arabicPeriod"/>
            </a:pPr>
            <a:r>
              <a:rPr lang="tr-TR" sz="1800" dirty="0">
                <a:cs typeface="Times New Roman" panose="02020603050405020304" pitchFamily="18" charset="0"/>
              </a:rPr>
              <a:t>İŞÇİ SAĞLIĞI VE İŞ GÜVENLİĞİ ÇALIŞMA GRUBU</a:t>
            </a:r>
          </a:p>
        </p:txBody>
      </p:sp>
    </p:spTree>
    <p:extLst>
      <p:ext uri="{BB962C8B-B14F-4D97-AF65-F5344CB8AC3E}">
        <p14:creationId xmlns:p14="http://schemas.microsoft.com/office/powerpoint/2010/main" val="1549713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5897880" y="348312"/>
            <a:ext cx="5090160" cy="460895"/>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ÖĞRENCİ ÜYE ÇALIŞMALARI</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1346" y="189145"/>
            <a:ext cx="1080654" cy="1078471"/>
          </a:xfrm>
          <a:prstGeom prst="rect">
            <a:avLst/>
          </a:prstGeom>
        </p:spPr>
      </p:pic>
      <p:sp>
        <p:nvSpPr>
          <p:cNvPr id="19" name="Dikdörtgen 18"/>
          <p:cNvSpPr/>
          <p:nvPr/>
        </p:nvSpPr>
        <p:spPr>
          <a:xfrm>
            <a:off x="230505" y="2358721"/>
            <a:ext cx="11334750" cy="1669944"/>
          </a:xfrm>
          <a:prstGeom prst="rect">
            <a:avLst/>
          </a:prstGeom>
        </p:spPr>
        <p:txBody>
          <a:bodyPr wrap="square">
            <a:spAutoFit/>
          </a:bodyPr>
          <a:lstStyle/>
          <a:p>
            <a:pPr algn="just">
              <a:lnSpc>
                <a:spcPct val="200000"/>
              </a:lnSpc>
              <a:spcBef>
                <a:spcPts val="565"/>
              </a:spcBef>
              <a:spcAft>
                <a:spcPts val="0"/>
              </a:spcAft>
            </a:pP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1996 yılında Öğrenci Üye Yönetmeliği’nin yayımlanmasıyla başlatılan öğrenci üyelik çalışması, mühendislik öğrencilerinin gelecekte üyesi olacakları Odamızın olanaklarından öğrencilik dönemlerinde yararlanabilmelerini, Oda’yı ve çalışma ilkelerini tanımalarını, örgütlü üye olmalarını sağlamak temel amaçlarından hareketle sürdürülmektedir.</a:t>
            </a:r>
          </a:p>
        </p:txBody>
      </p:sp>
      <p:sp>
        <p:nvSpPr>
          <p:cNvPr id="20" name="Dikdörtgen 19"/>
          <p:cNvSpPr/>
          <p:nvPr/>
        </p:nvSpPr>
        <p:spPr>
          <a:xfrm>
            <a:off x="3320090" y="1591743"/>
            <a:ext cx="5155579" cy="523220"/>
          </a:xfrm>
          <a:prstGeom prst="rect">
            <a:avLst/>
          </a:prstGeom>
        </p:spPr>
        <p:txBody>
          <a:bodyPr wrap="none">
            <a:spAutoFit/>
          </a:bodyPr>
          <a:lstStyle/>
          <a:p>
            <a:r>
              <a:rPr lang="tr-TR" sz="2800" u="sng" dirty="0">
                <a:solidFill>
                  <a:schemeClr val="accent1">
                    <a:lumMod val="75000"/>
                  </a:schemeClr>
                </a:solidFill>
                <a:latin typeface="Times New Roman" panose="02020603050405020304" pitchFamily="18" charset="0"/>
                <a:cs typeface="Times New Roman" panose="02020603050405020304" pitchFamily="18" charset="0"/>
              </a:rPr>
              <a:t>ÖĞRENCİ ÜYE ÇALIŞMALARI</a:t>
            </a:r>
          </a:p>
        </p:txBody>
      </p:sp>
    </p:spTree>
    <p:extLst>
      <p:ext uri="{BB962C8B-B14F-4D97-AF65-F5344CB8AC3E}">
        <p14:creationId xmlns:p14="http://schemas.microsoft.com/office/powerpoint/2010/main" val="2893462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5897880" y="348312"/>
            <a:ext cx="5090160" cy="460895"/>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ÖĞRENCİ ÜYE ÇALIŞMALARI</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1346" y="189145"/>
            <a:ext cx="1080654" cy="1078471"/>
          </a:xfrm>
          <a:prstGeom prst="rect">
            <a:avLst/>
          </a:prstGeom>
        </p:spPr>
      </p:pic>
      <p:sp>
        <p:nvSpPr>
          <p:cNvPr id="13" name="Title 1"/>
          <p:cNvSpPr>
            <a:spLocks noGrp="1"/>
          </p:cNvSpPr>
          <p:nvPr>
            <p:ph type="title"/>
          </p:nvPr>
        </p:nvSpPr>
        <p:spPr>
          <a:xfrm>
            <a:off x="153123" y="1702645"/>
            <a:ext cx="4637086" cy="469055"/>
          </a:xfrm>
        </p:spPr>
        <p:txBody>
          <a:bodyPr>
            <a:normAutofit/>
          </a:bodyPr>
          <a:lstStyle/>
          <a:p>
            <a:pPr eaLnBrk="1" hangingPunct="1">
              <a:defRPr/>
            </a:pPr>
            <a:r>
              <a:rPr lang="tr-TR" sz="2000" b="1" dirty="0">
                <a:solidFill>
                  <a:srgbClr val="FF0000"/>
                </a:solidFill>
                <a:latin typeface="+mn-lt"/>
                <a:ea typeface="+mn-ea"/>
                <a:cs typeface="+mn-cs"/>
              </a:rPr>
              <a:t>ÖĞRENCİ ÜYELERE YÖNELİK ÇALIŞMALAR</a:t>
            </a:r>
          </a:p>
        </p:txBody>
      </p:sp>
      <p:sp>
        <p:nvSpPr>
          <p:cNvPr id="14" name="Content Placeholder 2"/>
          <p:cNvSpPr txBox="1">
            <a:spLocks/>
          </p:cNvSpPr>
          <p:nvPr/>
        </p:nvSpPr>
        <p:spPr bwMode="auto">
          <a:xfrm>
            <a:off x="277811" y="2542956"/>
            <a:ext cx="7989889" cy="157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0"/>
              </a:spcBef>
              <a:buFont typeface="Wingdings" panose="05000000000000000000" pitchFamily="2" charset="2"/>
              <a:buChar char="Ø"/>
            </a:pPr>
            <a:r>
              <a:rPr lang="tr-TR" altLang="tr-T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Sosyal faaliyetler (tiyatro etkinlikleri, film gösterimleri, piknik vb.)</a:t>
            </a:r>
          </a:p>
          <a:p>
            <a:pPr eaLnBrk="1" hangingPunct="1">
              <a:spcBef>
                <a:spcPct val="0"/>
              </a:spcBef>
              <a:buFont typeface="Wingdings" panose="05000000000000000000" pitchFamily="2" charset="2"/>
              <a:buChar char="Ø"/>
            </a:pPr>
            <a:r>
              <a:rPr lang="tr-TR" altLang="tr-TR"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Teknik Geziler</a:t>
            </a:r>
          </a:p>
          <a:p>
            <a:pPr eaLnBrk="1" hangingPunct="1">
              <a:spcBef>
                <a:spcPct val="0"/>
              </a:spcBef>
              <a:buFont typeface="Wingdings" panose="05000000000000000000" pitchFamily="2" charset="2"/>
              <a:buChar char="Ø"/>
            </a:pPr>
            <a:endParaRPr lang="tr-TR" altLang="tr-TR" sz="2800" b="1" dirty="0">
              <a:solidFill>
                <a:schemeClr val="tx2"/>
              </a:solidFill>
              <a:latin typeface="Palatino Linotype" panose="02040502050505030304" pitchFamily="18" charset="0"/>
            </a:endParaRPr>
          </a:p>
          <a:p>
            <a:pPr eaLnBrk="1" hangingPunct="1">
              <a:spcBef>
                <a:spcPts val="250"/>
              </a:spcBef>
              <a:buClr>
                <a:schemeClr val="accent1"/>
              </a:buClr>
              <a:buSzPct val="80000"/>
              <a:buFont typeface="Wingdings" panose="05000000000000000000" pitchFamily="2" charset="2"/>
              <a:buChar char="Ø"/>
            </a:pPr>
            <a:endParaRPr lang="tr-TR" altLang="tr-TR" sz="2800" dirty="0">
              <a:solidFill>
                <a:schemeClr val="tx1"/>
              </a:solidFill>
              <a:latin typeface="Verdana" panose="020B0604030504040204" pitchFamily="34" charset="0"/>
            </a:endParaRPr>
          </a:p>
          <a:p>
            <a:pPr eaLnBrk="1" hangingPunct="1">
              <a:spcBef>
                <a:spcPts val="250"/>
              </a:spcBef>
              <a:buClr>
                <a:schemeClr val="accent1"/>
              </a:buClr>
              <a:buSzPct val="80000"/>
              <a:buFont typeface="Wingdings" panose="05000000000000000000" pitchFamily="2" charset="2"/>
              <a:buChar char="Ø"/>
            </a:pPr>
            <a:endParaRPr lang="tr-TR" altLang="tr-TR" sz="2800" dirty="0">
              <a:solidFill>
                <a:schemeClr val="tx1"/>
              </a:solidFill>
              <a:latin typeface="Verdana" panose="020B0604030504040204" pitchFamily="34" charset="0"/>
            </a:endParaRPr>
          </a:p>
          <a:p>
            <a:pPr eaLnBrk="1" hangingPunct="1">
              <a:spcBef>
                <a:spcPts val="250"/>
              </a:spcBef>
              <a:buClr>
                <a:schemeClr val="accent1"/>
              </a:buClr>
              <a:buSzPct val="80000"/>
              <a:buFont typeface="Wingdings" panose="05000000000000000000" pitchFamily="2" charset="2"/>
              <a:buChar char="Ø"/>
            </a:pPr>
            <a:endParaRPr lang="tr-TR" altLang="tr-TR" sz="2800" dirty="0">
              <a:solidFill>
                <a:schemeClr val="tx1"/>
              </a:solidFill>
              <a:latin typeface="Verdana" panose="020B0604030504040204" pitchFamily="34" charset="0"/>
            </a:endParaRPr>
          </a:p>
          <a:p>
            <a:pPr eaLnBrk="1" hangingPunct="1">
              <a:spcBef>
                <a:spcPts val="250"/>
              </a:spcBef>
              <a:buClr>
                <a:schemeClr val="accent1"/>
              </a:buClr>
              <a:buSzPct val="80000"/>
              <a:buFont typeface="Wingdings" panose="05000000000000000000" pitchFamily="2" charset="2"/>
              <a:buChar char="Ø"/>
            </a:pPr>
            <a:endParaRPr lang="tr-TR" altLang="tr-TR" sz="2800" dirty="0">
              <a:solidFill>
                <a:schemeClr val="tx1"/>
              </a:solidFill>
              <a:latin typeface="Verdana" panose="020B0604030504040204" pitchFamily="34" charset="0"/>
            </a:endParaRPr>
          </a:p>
        </p:txBody>
      </p:sp>
      <p:pic>
        <p:nvPicPr>
          <p:cNvPr id="15" name="Resim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691" y="4113315"/>
            <a:ext cx="3489357" cy="2134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Resim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0927" y="4110203"/>
            <a:ext cx="3447606" cy="2140305"/>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67700" y="1771650"/>
            <a:ext cx="3255818" cy="2160185"/>
          </a:xfrm>
          <a:prstGeom prst="rect">
            <a:avLst/>
          </a:prstGeom>
        </p:spPr>
      </p:pic>
      <p:pic>
        <p:nvPicPr>
          <p:cNvPr id="18" name="Resim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67700" y="4110203"/>
            <a:ext cx="3255818" cy="2137192"/>
          </a:xfrm>
          <a:prstGeom prst="rect">
            <a:avLst/>
          </a:prstGeom>
        </p:spPr>
      </p:pic>
    </p:spTree>
    <p:extLst>
      <p:ext uri="{BB962C8B-B14F-4D97-AF65-F5344CB8AC3E}">
        <p14:creationId xmlns:p14="http://schemas.microsoft.com/office/powerpoint/2010/main" val="1650290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7313" y="1750784"/>
            <a:ext cx="4640551" cy="437141"/>
          </a:xfrm>
        </p:spPr>
        <p:txBody>
          <a:bodyPr>
            <a:normAutofit/>
          </a:bodyPr>
          <a:lstStyle/>
          <a:p>
            <a:pPr eaLnBrk="1" hangingPunct="1">
              <a:defRPr/>
            </a:pPr>
            <a:r>
              <a:rPr lang="tr-TR" sz="2000" b="1" dirty="0">
                <a:solidFill>
                  <a:srgbClr val="FF0000"/>
                </a:solidFill>
                <a:latin typeface="+mn-lt"/>
                <a:ea typeface="+mn-ea"/>
                <a:cs typeface="+mn-cs"/>
              </a:rPr>
              <a:t>ÖĞRENCİ ÜYELERE YÖNELİK ÇALIŞMALAR</a:t>
            </a:r>
          </a:p>
        </p:txBody>
      </p:sp>
      <p:sp>
        <p:nvSpPr>
          <p:cNvPr id="6" name="Content Placeholder 2"/>
          <p:cNvSpPr txBox="1">
            <a:spLocks/>
          </p:cNvSpPr>
          <p:nvPr/>
        </p:nvSpPr>
        <p:spPr>
          <a:xfrm>
            <a:off x="0" y="2234454"/>
            <a:ext cx="12093535" cy="938514"/>
          </a:xfrm>
          <a:prstGeom prst="rect">
            <a:avLst/>
          </a:prstGeom>
        </p:spPr>
        <p:txBody>
          <a:bodyPr/>
          <a:lstStyle/>
          <a:p>
            <a:pPr marL="777240" lvl="1" indent="-320040" algn="just">
              <a:buFont typeface="Wingdings" pitchFamily="2" charset="2"/>
              <a:buChar char="Ø"/>
              <a:defRPr/>
            </a:pPr>
            <a:r>
              <a:rPr lang="tr-TR"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Teknik söyleşiler, seminerler, kütüphane olanakları ile teknik bilgi ihtiyaçlarını karşılama ve bilgisayar eğitimleri</a:t>
            </a:r>
          </a:p>
          <a:p>
            <a:pPr marL="265113" indent="-265113" algn="just" eaLnBrk="1" hangingPunct="1">
              <a:spcBef>
                <a:spcPts val="250"/>
              </a:spcBef>
              <a:buClr>
                <a:schemeClr val="accent1"/>
              </a:buClr>
              <a:buSzPct val="80000"/>
              <a:defRPr/>
            </a:pPr>
            <a:endParaRPr lang="tr-TR" sz="2800" b="1" dirty="0">
              <a:solidFill>
                <a:schemeClr val="tx2"/>
              </a:solidFill>
              <a:latin typeface="Palatino Linotype" panose="02040502050505030304" pitchFamily="18" charset="0"/>
            </a:endParaRPr>
          </a:p>
          <a:p>
            <a:pPr marL="265113" indent="-265113" algn="just" eaLnBrk="1" hangingPunct="1">
              <a:spcBef>
                <a:spcPts val="250"/>
              </a:spcBef>
              <a:buClr>
                <a:schemeClr val="accent1"/>
              </a:buClr>
              <a:buSzPct val="80000"/>
              <a:buFont typeface="Wingdings 2" pitchFamily="18" charset="2"/>
              <a:buChar char=""/>
              <a:defRPr/>
            </a:pPr>
            <a:endParaRPr lang="tr-TR" sz="2400" dirty="0">
              <a:latin typeface="+mn-lt"/>
              <a:cs typeface="Arial" charset="0"/>
            </a:endParaRPr>
          </a:p>
          <a:p>
            <a:pPr marL="265113" indent="-265113" algn="just" eaLnBrk="1" hangingPunct="1">
              <a:spcBef>
                <a:spcPts val="250"/>
              </a:spcBef>
              <a:buClr>
                <a:schemeClr val="accent1"/>
              </a:buClr>
              <a:buSzPct val="80000"/>
              <a:defRPr/>
            </a:pPr>
            <a:endParaRPr lang="tr-TR" sz="2400" dirty="0">
              <a:latin typeface="+mn-lt"/>
              <a:cs typeface="Arial" charset="0"/>
            </a:endParaRPr>
          </a:p>
          <a:p>
            <a:pPr marL="265113" indent="-265113" algn="just" eaLnBrk="1" hangingPunct="1">
              <a:spcBef>
                <a:spcPts val="250"/>
              </a:spcBef>
              <a:buClr>
                <a:schemeClr val="accent1"/>
              </a:buClr>
              <a:buSzPct val="80000"/>
              <a:buFont typeface="Wingdings 2" pitchFamily="18" charset="2"/>
              <a:buChar char=""/>
              <a:defRPr/>
            </a:pPr>
            <a:endParaRPr lang="tr-TR" sz="2400" dirty="0">
              <a:latin typeface="+mn-lt"/>
              <a:cs typeface="Arial" charset="0"/>
            </a:endParaRPr>
          </a:p>
        </p:txBody>
      </p:sp>
      <p:pic>
        <p:nvPicPr>
          <p:cNvPr id="8" name="Resim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35" y="3328338"/>
            <a:ext cx="3636820"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0628" y="3338246"/>
            <a:ext cx="3616779" cy="2520000"/>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9880" y="3338246"/>
            <a:ext cx="3636565" cy="2520000"/>
          </a:xfrm>
          <a:prstGeom prst="rect">
            <a:avLst/>
          </a:prstGeom>
        </p:spPr>
      </p:pic>
      <p:pic>
        <p:nvPicPr>
          <p:cNvPr id="12" name="10 Resim" descr="file.png"/>
          <p:cNvPicPr>
            <a:picLocks noChangeAspect="1"/>
          </p:cNvPicPr>
          <p:nvPr/>
        </p:nvPicPr>
        <p:blipFill>
          <a:blip r:embed="rId5" cstate="print"/>
          <a:srcRect l="23653" t="54788" r="34297" b="20464"/>
          <a:stretch>
            <a:fillRect/>
          </a:stretch>
        </p:blipFill>
        <p:spPr>
          <a:xfrm>
            <a:off x="0" y="0"/>
            <a:ext cx="12192000" cy="1444752"/>
          </a:xfrm>
          <a:prstGeom prst="rect">
            <a:avLst/>
          </a:prstGeom>
        </p:spPr>
      </p:pic>
      <p:pic>
        <p:nvPicPr>
          <p:cNvPr id="13" name="Picture 3" descr="D:\logommo.jpg"/>
          <p:cNvPicPr>
            <a:picLocks noChangeAspect="1" noChangeArrowheads="1"/>
          </p:cNvPicPr>
          <p:nvPr/>
        </p:nvPicPr>
        <p:blipFill>
          <a:blip r:embed="rId6"/>
          <a:srcRect/>
          <a:stretch>
            <a:fillRect/>
          </a:stretch>
        </p:blipFill>
        <p:spPr bwMode="auto">
          <a:xfrm>
            <a:off x="198781" y="189145"/>
            <a:ext cx="778484" cy="779230"/>
          </a:xfrm>
          <a:prstGeom prst="rect">
            <a:avLst/>
          </a:prstGeom>
          <a:noFill/>
        </p:spPr>
      </p:pic>
      <p:sp>
        <p:nvSpPr>
          <p:cNvPr id="14"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pic>
        <p:nvPicPr>
          <p:cNvPr id="11" name="Resi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48873" y="366281"/>
            <a:ext cx="1080654" cy="1078471"/>
          </a:xfrm>
          <a:prstGeom prst="rect">
            <a:avLst/>
          </a:prstGeom>
        </p:spPr>
      </p:pic>
    </p:spTree>
    <p:extLst>
      <p:ext uri="{BB962C8B-B14F-4D97-AF65-F5344CB8AC3E}">
        <p14:creationId xmlns:p14="http://schemas.microsoft.com/office/powerpoint/2010/main" val="4052720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63682" y="1771650"/>
            <a:ext cx="4208318" cy="447552"/>
          </a:xfrm>
          <a:prstGeom prst="rect">
            <a:avLst/>
          </a:prstGeom>
        </p:spPr>
        <p:txBody>
          <a:bodyPr/>
          <a:lstStyle/>
          <a:p>
            <a:pPr marL="320040" indent="-320040" eaLnBrk="1" fontAlgn="auto" hangingPunct="1">
              <a:spcAft>
                <a:spcPts val="0"/>
              </a:spcAft>
              <a:buFont typeface="Wingdings" pitchFamily="2" charset="2"/>
              <a:buChar char="Ø"/>
              <a:defRPr/>
            </a:pPr>
            <a:r>
              <a:rPr lang="tr-TR"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Bilgisayar Eğitimleri</a:t>
            </a:r>
          </a:p>
          <a:p>
            <a:pPr marL="265113" indent="-265113" eaLnBrk="1" hangingPunct="1">
              <a:spcBef>
                <a:spcPts val="250"/>
              </a:spcBef>
              <a:buClr>
                <a:schemeClr val="accent1"/>
              </a:buClr>
              <a:buSzPct val="80000"/>
              <a:defRPr/>
            </a:pPr>
            <a:endParaRPr lang="tr-TR" sz="2400" dirty="0">
              <a:latin typeface="+mn-lt"/>
              <a:cs typeface="Arial" charset="0"/>
            </a:endParaRPr>
          </a:p>
          <a:p>
            <a:pPr eaLnBrk="1" hangingPunct="1">
              <a:spcBef>
                <a:spcPts val="250"/>
              </a:spcBef>
              <a:buClr>
                <a:schemeClr val="accent1"/>
              </a:buClr>
              <a:buSzPct val="80000"/>
              <a:defRPr/>
            </a:pPr>
            <a:endParaRPr lang="tr-TR" sz="2400" dirty="0">
              <a:latin typeface="+mn-lt"/>
              <a:cs typeface="Arial" charset="0"/>
            </a:endParaRPr>
          </a:p>
        </p:txBody>
      </p:sp>
      <p:sp>
        <p:nvSpPr>
          <p:cNvPr id="6" name="12 Dikdörtgen"/>
          <p:cNvSpPr>
            <a:spLocks noChangeArrowheads="1"/>
          </p:cNvSpPr>
          <p:nvPr/>
        </p:nvSpPr>
        <p:spPr bwMode="auto">
          <a:xfrm>
            <a:off x="498764" y="2460256"/>
            <a:ext cx="6264996" cy="212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lnSpc>
                <a:spcPct val="150000"/>
              </a:lnSpc>
              <a:spcBef>
                <a:spcPct val="0"/>
              </a:spcBef>
            </a:pPr>
            <a:r>
              <a:rPr lang="tr-TR" altLang="tr-TR"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EXCEL’DE MAKRO VE VBA UYGULAMALARI</a:t>
            </a:r>
          </a:p>
          <a:p>
            <a:pPr eaLnBrk="1" hangingPunct="1">
              <a:lnSpc>
                <a:spcPct val="150000"/>
              </a:lnSpc>
              <a:spcBef>
                <a:spcPct val="0"/>
              </a:spcBef>
            </a:pPr>
            <a:r>
              <a:rPr lang="tr-TR" altLang="tr-TR"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ANSYS WORKBENCH</a:t>
            </a:r>
          </a:p>
          <a:p>
            <a:pPr eaLnBrk="1" hangingPunct="1">
              <a:lnSpc>
                <a:spcPct val="150000"/>
              </a:lnSpc>
              <a:spcBef>
                <a:spcPct val="0"/>
              </a:spcBef>
            </a:pPr>
            <a:r>
              <a:rPr lang="tr-TR" altLang="tr-TR" sz="1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AutoCAD</a:t>
            </a:r>
            <a:endParaRPr lang="tr-TR" altLang="tr-TR"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eaLnBrk="1" hangingPunct="1">
              <a:lnSpc>
                <a:spcPct val="150000"/>
              </a:lnSpc>
              <a:spcBef>
                <a:spcPct val="0"/>
              </a:spcBef>
            </a:pPr>
            <a:r>
              <a:rPr lang="tr-TR" altLang="tr-TR"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AUTODESK INVENTOR PROFESSIONAL</a:t>
            </a:r>
          </a:p>
          <a:p>
            <a:pPr eaLnBrk="1" hangingPunct="1">
              <a:lnSpc>
                <a:spcPct val="150000"/>
              </a:lnSpc>
              <a:spcBef>
                <a:spcPct val="0"/>
              </a:spcBef>
            </a:pPr>
            <a:r>
              <a:rPr lang="tr-TR" altLang="tr-TR"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CATIA</a:t>
            </a:r>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4646" y="1648487"/>
            <a:ext cx="4145972" cy="2384714"/>
          </a:xfrm>
          <a:prstGeom prst="rect">
            <a:avLst/>
          </a:prstGeom>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4647" y="4225418"/>
            <a:ext cx="4145971" cy="2383200"/>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4677" y="4580324"/>
            <a:ext cx="3806967" cy="2028294"/>
          </a:xfrm>
          <a:prstGeom prst="rect">
            <a:avLst/>
          </a:prstGeom>
        </p:spPr>
      </p:pic>
      <p:pic>
        <p:nvPicPr>
          <p:cNvPr id="12" name="10 Resim" descr="file.png"/>
          <p:cNvPicPr>
            <a:picLocks noChangeAspect="1"/>
          </p:cNvPicPr>
          <p:nvPr/>
        </p:nvPicPr>
        <p:blipFill>
          <a:blip r:embed="rId5" cstate="print"/>
          <a:srcRect l="23653" t="54788" r="34297" b="20464"/>
          <a:stretch>
            <a:fillRect/>
          </a:stretch>
        </p:blipFill>
        <p:spPr>
          <a:xfrm>
            <a:off x="0" y="0"/>
            <a:ext cx="12192000" cy="1444752"/>
          </a:xfrm>
          <a:prstGeom prst="rect">
            <a:avLst/>
          </a:prstGeom>
        </p:spPr>
      </p:pic>
      <p:pic>
        <p:nvPicPr>
          <p:cNvPr id="13" name="Picture 3" descr="D:\logommo.jpg"/>
          <p:cNvPicPr>
            <a:picLocks noChangeAspect="1" noChangeArrowheads="1"/>
          </p:cNvPicPr>
          <p:nvPr/>
        </p:nvPicPr>
        <p:blipFill>
          <a:blip r:embed="rId6"/>
          <a:srcRect/>
          <a:stretch>
            <a:fillRect/>
          </a:stretch>
        </p:blipFill>
        <p:spPr bwMode="auto">
          <a:xfrm>
            <a:off x="198781" y="189145"/>
            <a:ext cx="778484" cy="779230"/>
          </a:xfrm>
          <a:prstGeom prst="rect">
            <a:avLst/>
          </a:prstGeom>
          <a:noFill/>
        </p:spPr>
      </p:pic>
      <p:sp>
        <p:nvSpPr>
          <p:cNvPr id="14"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pic>
        <p:nvPicPr>
          <p:cNvPr id="11" name="Resi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2617" y="183140"/>
            <a:ext cx="1080654" cy="1078471"/>
          </a:xfrm>
          <a:prstGeom prst="rect">
            <a:avLst/>
          </a:prstGeom>
        </p:spPr>
      </p:pic>
    </p:spTree>
    <p:extLst>
      <p:ext uri="{BB962C8B-B14F-4D97-AF65-F5344CB8AC3E}">
        <p14:creationId xmlns:p14="http://schemas.microsoft.com/office/powerpoint/2010/main" val="2813332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5897880" y="348312"/>
            <a:ext cx="5090160" cy="460895"/>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ÖĞRENCİ ÜYE ÇALIŞMALARI</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1346" y="189145"/>
            <a:ext cx="1080654" cy="1078471"/>
          </a:xfrm>
          <a:prstGeom prst="rect">
            <a:avLst/>
          </a:prstGeom>
        </p:spPr>
      </p:pic>
      <p:sp>
        <p:nvSpPr>
          <p:cNvPr id="7" name="Dikdörtgen 6"/>
          <p:cNvSpPr/>
          <p:nvPr/>
        </p:nvSpPr>
        <p:spPr>
          <a:xfrm>
            <a:off x="412623" y="1978195"/>
            <a:ext cx="11553825" cy="873572"/>
          </a:xfrm>
          <a:prstGeom prst="rect">
            <a:avLst/>
          </a:prstGeom>
        </p:spPr>
        <p:txBody>
          <a:bodyPr wrap="square">
            <a:spAutoFit/>
          </a:bodyPr>
          <a:lstStyle/>
          <a:p>
            <a:pPr algn="just">
              <a:lnSpc>
                <a:spcPct val="150000"/>
              </a:lnSpc>
              <a:spcBef>
                <a:spcPts val="565"/>
              </a:spcBef>
              <a:spcAft>
                <a:spcPts val="0"/>
              </a:spcAft>
            </a:pP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Aynı zamanda 50. </a:t>
            </a:r>
            <a:r>
              <a:rPr lang="tr-T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Dönem’de</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MMO Öğrenci Üye Kampı 2024, 26-31 Ağustos 2024</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tarihleri arasında İzmir Aliağa Yeni </a:t>
            </a:r>
            <a:r>
              <a:rPr lang="tr-T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Şakran</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Afacan Gençlik Evi’nde gerçekleştirilmiştir.</a:t>
            </a:r>
          </a:p>
        </p:txBody>
      </p:sp>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9710" y="3853587"/>
            <a:ext cx="3985514" cy="2657009"/>
          </a:xfrm>
          <a:prstGeom prst="rect">
            <a:avLst/>
          </a:prstGeom>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9566" y="3850861"/>
            <a:ext cx="4166279" cy="2659736"/>
          </a:xfrm>
          <a:prstGeom prst="rect">
            <a:avLst/>
          </a:prstGeom>
        </p:spPr>
      </p:pic>
      <p:sp>
        <p:nvSpPr>
          <p:cNvPr id="13" name="Dikdörtgen 12"/>
          <p:cNvSpPr/>
          <p:nvPr/>
        </p:nvSpPr>
        <p:spPr>
          <a:xfrm>
            <a:off x="3251073" y="1376976"/>
            <a:ext cx="4576894" cy="523220"/>
          </a:xfrm>
          <a:prstGeom prst="rect">
            <a:avLst/>
          </a:prstGeom>
        </p:spPr>
        <p:txBody>
          <a:bodyPr wrap="none">
            <a:spAutoFit/>
          </a:bodyPr>
          <a:lstStyle/>
          <a:p>
            <a:r>
              <a:rPr lang="tr-TR" sz="2800" u="sng" dirty="0">
                <a:solidFill>
                  <a:schemeClr val="accent1">
                    <a:lumMod val="75000"/>
                  </a:schemeClr>
                </a:solidFill>
                <a:latin typeface="Times New Roman" panose="02020603050405020304" pitchFamily="18" charset="0"/>
                <a:cs typeface="Times New Roman" panose="02020603050405020304" pitchFamily="18" charset="0"/>
              </a:rPr>
              <a:t>ÖĞRENCİ ÜYE KAMPLARI</a:t>
            </a:r>
          </a:p>
        </p:txBody>
      </p:sp>
    </p:spTree>
    <p:extLst>
      <p:ext uri="{BB962C8B-B14F-4D97-AF65-F5344CB8AC3E}">
        <p14:creationId xmlns:p14="http://schemas.microsoft.com/office/powerpoint/2010/main" val="21456433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5897880" y="348312"/>
            <a:ext cx="5090160" cy="460895"/>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ÖĞRENCİ ÜYE ÇALIŞMALARI</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1346" y="189145"/>
            <a:ext cx="1080654" cy="1078471"/>
          </a:xfrm>
          <a:prstGeom prst="rect">
            <a:avLst/>
          </a:prstGeom>
        </p:spPr>
      </p:pic>
      <p:sp>
        <p:nvSpPr>
          <p:cNvPr id="7" name="Dikdörtgen 6"/>
          <p:cNvSpPr/>
          <p:nvPr/>
        </p:nvSpPr>
        <p:spPr>
          <a:xfrm>
            <a:off x="3132201" y="1330133"/>
            <a:ext cx="5710047" cy="523220"/>
          </a:xfrm>
          <a:prstGeom prst="rect">
            <a:avLst/>
          </a:prstGeom>
        </p:spPr>
        <p:txBody>
          <a:bodyPr wrap="square">
            <a:spAutoFit/>
          </a:bodyPr>
          <a:lstStyle/>
          <a:p>
            <a:r>
              <a:rPr lang="tr-TR" sz="2800" u="sng" dirty="0">
                <a:solidFill>
                  <a:schemeClr val="accent1">
                    <a:lumMod val="75000"/>
                  </a:schemeClr>
                </a:solidFill>
                <a:latin typeface="Times New Roman" panose="02020603050405020304" pitchFamily="18" charset="0"/>
                <a:cs typeface="Times New Roman" panose="02020603050405020304" pitchFamily="18" charset="0"/>
              </a:rPr>
              <a:t>ÖĞRENCİ ÜYE KURULTAYI 2023</a:t>
            </a:r>
          </a:p>
        </p:txBody>
      </p:sp>
      <p:sp>
        <p:nvSpPr>
          <p:cNvPr id="8" name="Dikdörtgen 7"/>
          <p:cNvSpPr/>
          <p:nvPr/>
        </p:nvSpPr>
        <p:spPr>
          <a:xfrm>
            <a:off x="276225" y="1838291"/>
            <a:ext cx="11565255" cy="2169825"/>
          </a:xfrm>
          <a:prstGeom prst="rect">
            <a:avLst/>
          </a:prstGeom>
        </p:spPr>
        <p:txBody>
          <a:bodyPr wrap="square">
            <a:spAutoFit/>
          </a:bodyPr>
          <a:lstStyle/>
          <a:p>
            <a:pPr algn="just">
              <a:lnSpc>
                <a:spcPct val="150000"/>
              </a:lnSpc>
            </a:pPr>
            <a:r>
              <a:rPr lang="tr-TR" dirty="0">
                <a:solidFill>
                  <a:srgbClr val="000000"/>
                </a:solidFill>
                <a:latin typeface="Times New Roman" panose="02020603050405020304" pitchFamily="18" charset="0"/>
                <a:cs typeface="Times New Roman" panose="02020603050405020304" pitchFamily="18" charset="0"/>
              </a:rPr>
              <a:t>2025 Öğrenci Üye Kurultayı, “Eğitim ve Örgütlenme” temasıyla 8 Mart tarihinde Ankara’da MMO Eğitim ve Kültür Merkezinde gerçekleştirilmiştir. Kurultay başlıklarına yönelik olarak öğrenci üye örgütlülüğü, ülkemizdeki mühendislik eğitimi, meslek alanlarımıza ilişkin gelişmeler ve üniversitelerde yaşanan sorunlara yönelik çözüm önerilerinin tartışıldığı Öğrenci Üye Kurultayı’na 18 Şube ve 45 üniversiteden, MMO Öğrenci Üye Yönetmeliğine göre Oda’ya üye olan 20 bin 889 öğrenci üyeyi temsilen 161 delege katılmıştır.</a:t>
            </a:r>
          </a:p>
        </p:txBody>
      </p:sp>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6782" y="4123798"/>
            <a:ext cx="3882718" cy="2573377"/>
          </a:xfrm>
          <a:prstGeom prst="rect">
            <a:avLst/>
          </a:prstGeom>
        </p:spPr>
      </p:pic>
      <p:pic>
        <p:nvPicPr>
          <p:cNvPr id="13" name="Resi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53" y="4123799"/>
            <a:ext cx="1819055" cy="2573376"/>
          </a:xfrm>
          <a:prstGeom prst="rect">
            <a:avLst/>
          </a:prstGeom>
        </p:spPr>
      </p:pic>
    </p:spTree>
    <p:extLst>
      <p:ext uri="{BB962C8B-B14F-4D97-AF65-F5344CB8AC3E}">
        <p14:creationId xmlns:p14="http://schemas.microsoft.com/office/powerpoint/2010/main" val="1221358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7488936" y="270871"/>
            <a:ext cx="5090160" cy="460895"/>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YAYIN ÇALIŞMALARI</a:t>
            </a:r>
          </a:p>
        </p:txBody>
      </p:sp>
      <p:sp>
        <p:nvSpPr>
          <p:cNvPr id="2" name="Dikdörtgen 1">
            <a:extLst>
              <a:ext uri="{FF2B5EF4-FFF2-40B4-BE49-F238E27FC236}">
                <a16:creationId xmlns:a16="http://schemas.microsoft.com/office/drawing/2014/main" id="{E900C0F5-2817-4FCC-07B4-228006E8EAC5}"/>
              </a:ext>
            </a:extLst>
          </p:cNvPr>
          <p:cNvSpPr/>
          <p:nvPr/>
        </p:nvSpPr>
        <p:spPr>
          <a:xfrm>
            <a:off x="398767" y="1463533"/>
            <a:ext cx="10822236" cy="2659702"/>
          </a:xfrm>
          <a:prstGeom prst="rect">
            <a:avLst/>
          </a:prstGeom>
        </p:spPr>
        <p:txBody>
          <a:bodyPr wrap="square">
            <a:spAutoFit/>
          </a:bodyPr>
          <a:lstStyle/>
          <a:p>
            <a:pPr indent="-101600">
              <a:lnSpc>
                <a:spcPts val="1300"/>
              </a:lnSpc>
              <a:spcBef>
                <a:spcPts val="565"/>
              </a:spcBef>
            </a:pPr>
            <a:r>
              <a:rPr lang="tr-TR" sz="2000" b="1" u="sng" dirty="0">
                <a:solidFill>
                  <a:schemeClr val="accent1"/>
                </a:solidFill>
                <a:latin typeface="Times New Roman" panose="02020603050405020304" pitchFamily="18" charset="0"/>
                <a:ea typeface="+mj-ea"/>
                <a:cs typeface="Times New Roman" panose="02020603050405020304" pitchFamily="18" charset="0"/>
              </a:rPr>
              <a:t>50. Dönemde (Mayıs 2024-Aralık 2024) basımı yapılan Oda periyodikleri</a:t>
            </a:r>
          </a:p>
          <a:p>
            <a:endParaRPr lang="tr-TR" sz="2000" b="1" dirty="0">
              <a:solidFill>
                <a:schemeClr val="accent2">
                  <a:lumMod val="75000"/>
                </a:schemeClr>
              </a:solidFill>
            </a:endParaRPr>
          </a:p>
          <a:p>
            <a:pPr marL="285750" indent="-285750">
              <a:buFont typeface="Wingdings" panose="05000000000000000000" pitchFamily="2" charset="2"/>
              <a:buChar char="Ø"/>
            </a:pPr>
            <a:r>
              <a:rPr lang="tr-TR" sz="1600" b="1" dirty="0"/>
              <a:t>Mühendis ve Makina			: 3 Sayı (3 Aylık)</a:t>
            </a:r>
          </a:p>
          <a:p>
            <a:pPr marL="285750" indent="-285750">
              <a:buFont typeface="Wingdings" panose="05000000000000000000" pitchFamily="2" charset="2"/>
              <a:buChar char="Ø"/>
            </a:pPr>
            <a:r>
              <a:rPr lang="tr-TR" sz="1600" b="1" dirty="0"/>
              <a:t>Mühendis ve Makina – Güncel		: 8 Sayı (Aylık)</a:t>
            </a:r>
          </a:p>
          <a:p>
            <a:pPr marL="285750" indent="-285750">
              <a:buFont typeface="Wingdings" panose="05000000000000000000" pitchFamily="2" charset="2"/>
              <a:buChar char="Ø"/>
            </a:pPr>
            <a:r>
              <a:rPr lang="tr-TR" sz="1600" b="1" dirty="0"/>
              <a:t>Endüstri Mühendisliği			: 2 Sayı (4 Aylık) </a:t>
            </a:r>
          </a:p>
          <a:p>
            <a:pPr marL="285750" indent="-285750">
              <a:buFont typeface="Wingdings" panose="05000000000000000000" pitchFamily="2" charset="2"/>
              <a:buChar char="Ø"/>
            </a:pPr>
            <a:r>
              <a:rPr lang="tr-TR" sz="1600" b="1" dirty="0"/>
              <a:t>Tesisat Mühendisliği			: 4 Sayı (2 Aylık)</a:t>
            </a:r>
          </a:p>
          <a:p>
            <a:pPr marL="285750" indent="-285750">
              <a:buFont typeface="Wingdings" panose="05000000000000000000" pitchFamily="2" charset="2"/>
              <a:buChar char="Ø"/>
            </a:pPr>
            <a:r>
              <a:rPr lang="tr-TR" sz="1600" b="1" dirty="0"/>
              <a:t>Oda Bülteni				: 8 Sayı (Aylık-elektronik)</a:t>
            </a:r>
          </a:p>
          <a:p>
            <a:pPr marL="285750" indent="-285750">
              <a:buFont typeface="Wingdings" panose="05000000000000000000" pitchFamily="2" charset="2"/>
              <a:buChar char="Ø"/>
            </a:pPr>
            <a:r>
              <a:rPr lang="tr-TR" sz="1600" b="1" dirty="0"/>
              <a:t>Sanayi ve Toplum                                        		: 3 Sayı (3 Aylık)</a:t>
            </a:r>
          </a:p>
          <a:p>
            <a:r>
              <a:rPr lang="tr-TR" sz="1600" b="1" dirty="0"/>
              <a:t> </a:t>
            </a:r>
          </a:p>
          <a:p>
            <a:r>
              <a:rPr lang="tr-TR" b="1" dirty="0"/>
              <a:t> </a:t>
            </a:r>
          </a:p>
        </p:txBody>
      </p:sp>
      <p:sp>
        <p:nvSpPr>
          <p:cNvPr id="3" name="Dikdörtgen 2">
            <a:extLst>
              <a:ext uri="{FF2B5EF4-FFF2-40B4-BE49-F238E27FC236}">
                <a16:creationId xmlns:a16="http://schemas.microsoft.com/office/drawing/2014/main" id="{06048519-AA19-A83D-EC6F-49EB301FE516}"/>
              </a:ext>
            </a:extLst>
          </p:cNvPr>
          <p:cNvSpPr/>
          <p:nvPr/>
        </p:nvSpPr>
        <p:spPr>
          <a:xfrm>
            <a:off x="329409" y="3560262"/>
            <a:ext cx="9150492" cy="3426579"/>
          </a:xfrm>
          <a:prstGeom prst="rect">
            <a:avLst/>
          </a:prstGeom>
        </p:spPr>
        <p:txBody>
          <a:bodyPr wrap="square">
            <a:spAutoFit/>
          </a:bodyPr>
          <a:lstStyle/>
          <a:p>
            <a:pPr marL="101600" indent="-101600">
              <a:lnSpc>
                <a:spcPts val="1300"/>
              </a:lnSpc>
              <a:spcBef>
                <a:spcPts val="565"/>
              </a:spcBef>
            </a:pPr>
            <a:endParaRPr lang="tr-TR" sz="1400" b="1" i="1" dirty="0">
              <a:solidFill>
                <a:srgbClr val="000000"/>
              </a:solidFill>
              <a:latin typeface="Times New Roman" panose="02020603050405020304" pitchFamily="18" charset="0"/>
              <a:ea typeface="Calibri" panose="020F0502020204030204" pitchFamily="34" charset="0"/>
              <a:cs typeface="Zurich Cn BT"/>
            </a:endParaRPr>
          </a:p>
          <a:p>
            <a:pPr marL="101600" indent="-101600">
              <a:lnSpc>
                <a:spcPts val="1300"/>
              </a:lnSpc>
              <a:spcBef>
                <a:spcPts val="565"/>
              </a:spcBef>
            </a:pPr>
            <a:r>
              <a:rPr lang="tr-TR" sz="2000" b="1" u="sng" dirty="0">
                <a:solidFill>
                  <a:schemeClr val="accent1"/>
                </a:solidFill>
                <a:latin typeface="Times New Roman" panose="02020603050405020304" pitchFamily="18" charset="0"/>
                <a:ea typeface="+mj-ea"/>
                <a:cs typeface="Times New Roman" panose="02020603050405020304" pitchFamily="18" charset="0"/>
              </a:rPr>
              <a:t>50. Dönem içerisinde yayına hazırlanan kitaplar</a:t>
            </a:r>
          </a:p>
          <a:p>
            <a:pPr marL="101600" indent="-101600">
              <a:lnSpc>
                <a:spcPts val="1300"/>
              </a:lnSpc>
              <a:spcBef>
                <a:spcPts val="565"/>
              </a:spcBef>
            </a:pPr>
            <a:endParaRPr lang="tr-TR" sz="1600" b="1" i="1" dirty="0">
              <a:solidFill>
                <a:srgbClr val="000000"/>
              </a:solidFill>
              <a:latin typeface="Times New Roman" panose="02020603050405020304" pitchFamily="18" charset="0"/>
              <a:ea typeface="Calibri" panose="020F0502020204030204" pitchFamily="34" charset="0"/>
              <a:cs typeface="Zurich Cn BT"/>
            </a:endParaRPr>
          </a:p>
          <a:p>
            <a:pPr marL="285750" indent="-285750">
              <a:lnSpc>
                <a:spcPts val="1300"/>
              </a:lnSpc>
              <a:spcBef>
                <a:spcPts val="565"/>
              </a:spcBef>
              <a:buFont typeface="Wingdings" panose="05000000000000000000" pitchFamily="2" charset="2"/>
              <a:buChar char="Ø"/>
            </a:pPr>
            <a:r>
              <a:rPr lang="tr-TR" sz="1600" b="1" dirty="0">
                <a:solidFill>
                  <a:srgbClr val="000000"/>
                </a:solidFill>
                <a:ea typeface="Calibri" panose="020F0502020204030204" pitchFamily="34" charset="0"/>
                <a:cs typeface="Zurich Cn BT"/>
              </a:rPr>
              <a:t>Teknik Kitaplar			: (5 adet teknik kitap)</a:t>
            </a:r>
          </a:p>
          <a:p>
            <a:pPr marL="285750" indent="-285750">
              <a:lnSpc>
                <a:spcPts val="1300"/>
              </a:lnSpc>
              <a:spcBef>
                <a:spcPts val="565"/>
              </a:spcBef>
              <a:buFont typeface="Wingdings" panose="05000000000000000000" pitchFamily="2" charset="2"/>
              <a:buChar char="Ø"/>
            </a:pPr>
            <a:r>
              <a:rPr lang="tr-TR" sz="1600" b="1" dirty="0">
                <a:solidFill>
                  <a:srgbClr val="000000"/>
                </a:solidFill>
                <a:ea typeface="Calibri" panose="020F0502020204030204" pitchFamily="34" charset="0"/>
                <a:cs typeface="Zurich Cn BT"/>
              </a:rPr>
              <a:t>Etkinlik Kitapları			: (8 adet bildiri kitabı)</a:t>
            </a:r>
          </a:p>
          <a:p>
            <a:pPr marL="285750" indent="-285750">
              <a:lnSpc>
                <a:spcPts val="1300"/>
              </a:lnSpc>
              <a:spcBef>
                <a:spcPts val="565"/>
              </a:spcBef>
              <a:buFont typeface="Wingdings" panose="05000000000000000000" pitchFamily="2" charset="2"/>
              <a:buChar char="Ø"/>
            </a:pPr>
            <a:r>
              <a:rPr lang="tr-TR" sz="1600" b="1" dirty="0">
                <a:solidFill>
                  <a:srgbClr val="000000"/>
                </a:solidFill>
                <a:ea typeface="Calibri" panose="020F0502020204030204" pitchFamily="34" charset="0"/>
                <a:cs typeface="Zurich Cn BT"/>
              </a:rPr>
              <a:t>Oda Raporları			: (1 adet oda raporu)</a:t>
            </a:r>
          </a:p>
          <a:p>
            <a:pPr marL="101600" indent="-101600">
              <a:lnSpc>
                <a:spcPts val="1300"/>
              </a:lnSpc>
              <a:spcBef>
                <a:spcPts val="565"/>
              </a:spcBef>
            </a:pPr>
            <a:endParaRPr lang="tr-TR" sz="2000" b="1" dirty="0">
              <a:solidFill>
                <a:srgbClr val="000000"/>
              </a:solidFill>
              <a:ea typeface="Calibri" panose="020F0502020204030204" pitchFamily="34" charset="0"/>
              <a:cs typeface="Zurich Cn BT"/>
            </a:endParaRPr>
          </a:p>
          <a:p>
            <a:pPr marL="101600" indent="-101600">
              <a:lnSpc>
                <a:spcPts val="1300"/>
              </a:lnSpc>
              <a:spcBef>
                <a:spcPts val="565"/>
              </a:spcBef>
            </a:pPr>
            <a:r>
              <a:rPr lang="tr-TR" sz="2000" i="1" dirty="0">
                <a:solidFill>
                  <a:srgbClr val="000000"/>
                </a:solidFill>
                <a:ea typeface="Calibri" panose="020F0502020204030204" pitchFamily="34" charset="0"/>
                <a:cs typeface="Zurich Cn BT"/>
              </a:rPr>
              <a:t>Topluma bilinç kazandırmak ve kamuoyunu bilgilendirmek amacıyla</a:t>
            </a:r>
          </a:p>
          <a:p>
            <a:pPr marL="101600" indent="-101600">
              <a:lnSpc>
                <a:spcPts val="1300"/>
              </a:lnSpc>
              <a:spcBef>
                <a:spcPts val="565"/>
              </a:spcBef>
            </a:pPr>
            <a:r>
              <a:rPr lang="tr-TR" sz="2000" i="1" dirty="0">
                <a:solidFill>
                  <a:srgbClr val="000000"/>
                </a:solidFill>
                <a:ea typeface="Calibri" panose="020F0502020204030204" pitchFamily="34" charset="0"/>
                <a:cs typeface="Zurich Cn BT"/>
              </a:rPr>
              <a:t>basılan rapor, broşür ve kılavuzların güncellenmesine devam edilmiştir.</a:t>
            </a:r>
          </a:p>
          <a:p>
            <a:pPr marL="101600" indent="-101600">
              <a:lnSpc>
                <a:spcPts val="1300"/>
              </a:lnSpc>
              <a:spcBef>
                <a:spcPts val="565"/>
              </a:spcBef>
            </a:pPr>
            <a:endParaRPr lang="tr-TR" i="1" dirty="0">
              <a:solidFill>
                <a:srgbClr val="000000"/>
              </a:solidFill>
              <a:ea typeface="Calibri" panose="020F0502020204030204" pitchFamily="34" charset="0"/>
              <a:cs typeface="Zurich Cn BT"/>
            </a:endParaRPr>
          </a:p>
          <a:p>
            <a:pPr marL="101600" indent="-101600">
              <a:lnSpc>
                <a:spcPts val="1300"/>
              </a:lnSpc>
              <a:spcBef>
                <a:spcPts val="565"/>
              </a:spcBef>
            </a:pPr>
            <a:endParaRPr lang="tr-TR" b="1" dirty="0">
              <a:solidFill>
                <a:srgbClr val="000000"/>
              </a:solidFill>
              <a:ea typeface="Calibri" panose="020F0502020204030204" pitchFamily="34" charset="0"/>
              <a:cs typeface="Zurich Cn BT"/>
            </a:endParaRPr>
          </a:p>
          <a:p>
            <a:pPr marL="101600" indent="-101600">
              <a:lnSpc>
                <a:spcPts val="1300"/>
              </a:lnSpc>
              <a:spcBef>
                <a:spcPts val="565"/>
              </a:spcBef>
            </a:pPr>
            <a:endParaRPr lang="tr-TR" b="1" dirty="0">
              <a:solidFill>
                <a:srgbClr val="000000"/>
              </a:solidFill>
              <a:ea typeface="Calibri" panose="020F0502020204030204" pitchFamily="34" charset="0"/>
              <a:cs typeface="Zurich Cn BT"/>
            </a:endParaRPr>
          </a:p>
          <a:p>
            <a:pPr marL="101600" indent="-101600">
              <a:lnSpc>
                <a:spcPts val="1300"/>
              </a:lnSpc>
              <a:spcBef>
                <a:spcPts val="565"/>
              </a:spcBef>
            </a:pPr>
            <a:endParaRPr lang="tr-TR" sz="1400" b="1" i="1" dirty="0">
              <a:solidFill>
                <a:srgbClr val="000000"/>
              </a:solidFill>
              <a:latin typeface="Times New Roman" panose="02020603050405020304" pitchFamily="18" charset="0"/>
              <a:ea typeface="Calibri" panose="020F0502020204030204" pitchFamily="34" charset="0"/>
              <a:cs typeface="Zurich Cn BT"/>
            </a:endParaRPr>
          </a:p>
          <a:p>
            <a:pPr marL="101600" indent="-101600">
              <a:lnSpc>
                <a:spcPts val="1300"/>
              </a:lnSpc>
              <a:spcBef>
                <a:spcPts val="565"/>
              </a:spcBef>
            </a:pPr>
            <a:endParaRPr lang="tr-TR" sz="1100" dirty="0">
              <a:solidFill>
                <a:srgbClr val="000000"/>
              </a:solidFill>
              <a:latin typeface="Zurich Cn BT"/>
              <a:ea typeface="Calibri" panose="020F0502020204030204" pitchFamily="34" charset="0"/>
              <a:cs typeface="Zurich Cn BT"/>
            </a:endParaRPr>
          </a:p>
        </p:txBody>
      </p:sp>
    </p:spTree>
    <p:extLst>
      <p:ext uri="{BB962C8B-B14F-4D97-AF65-F5344CB8AC3E}">
        <p14:creationId xmlns:p14="http://schemas.microsoft.com/office/powerpoint/2010/main" val="2548718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7488936" y="270871"/>
            <a:ext cx="5090160" cy="460895"/>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YAYIN ÇALIŞMALARI</a:t>
            </a:r>
          </a:p>
        </p:txBody>
      </p:sp>
      <p:sp>
        <p:nvSpPr>
          <p:cNvPr id="6" name="Dikdörtgen 5"/>
          <p:cNvSpPr/>
          <p:nvPr/>
        </p:nvSpPr>
        <p:spPr>
          <a:xfrm>
            <a:off x="683046" y="1140367"/>
            <a:ext cx="10708394" cy="521105"/>
          </a:xfrm>
          <a:prstGeom prst="rect">
            <a:avLst/>
          </a:prstGeom>
        </p:spPr>
        <p:txBody>
          <a:bodyPr wrap="square">
            <a:spAutoFit/>
          </a:bodyPr>
          <a:lstStyle/>
          <a:p>
            <a:pPr marL="101600" indent="-101600">
              <a:lnSpc>
                <a:spcPts val="1300"/>
              </a:lnSpc>
              <a:spcBef>
                <a:spcPts val="565"/>
              </a:spcBef>
            </a:pPr>
            <a:endParaRPr lang="tr-TR" sz="3600" b="1" dirty="0">
              <a:solidFill>
                <a:srgbClr val="D97336"/>
              </a:solidFill>
              <a:latin typeface="Calibri" panose="020F0502020204030204" pitchFamily="34" charset="0"/>
              <a:ea typeface="Calibri" panose="020F0502020204030204" pitchFamily="34" charset="0"/>
              <a:cs typeface="Humanst521 BT"/>
            </a:endParaRPr>
          </a:p>
          <a:p>
            <a:pPr marL="101600" indent="-101600">
              <a:lnSpc>
                <a:spcPts val="1300"/>
              </a:lnSpc>
              <a:spcBef>
                <a:spcPts val="565"/>
              </a:spcBef>
            </a:pPr>
            <a:r>
              <a:rPr lang="tr-TR" sz="2000" b="1" u="sng" dirty="0">
                <a:solidFill>
                  <a:schemeClr val="accent1"/>
                </a:solidFill>
                <a:latin typeface="Times New Roman" panose="02020603050405020304" pitchFamily="18" charset="0"/>
                <a:ea typeface="+mj-ea"/>
                <a:cs typeface="Times New Roman" panose="02020603050405020304" pitchFamily="18" charset="0"/>
              </a:rPr>
              <a:t>Yeni yayımlanan etkinlik kitapları</a:t>
            </a:r>
          </a:p>
        </p:txBody>
      </p:sp>
      <p:sp>
        <p:nvSpPr>
          <p:cNvPr id="8" name="Dikdörtgen 7"/>
          <p:cNvSpPr/>
          <p:nvPr/>
        </p:nvSpPr>
        <p:spPr>
          <a:xfrm>
            <a:off x="683046" y="4344895"/>
            <a:ext cx="11045534" cy="1001172"/>
          </a:xfrm>
          <a:prstGeom prst="rect">
            <a:avLst/>
          </a:prstGeom>
        </p:spPr>
        <p:txBody>
          <a:bodyPr wrap="square">
            <a:spAutoFit/>
          </a:bodyPr>
          <a:lstStyle/>
          <a:p>
            <a:pPr marL="101600" indent="-101600">
              <a:lnSpc>
                <a:spcPts val="1300"/>
              </a:lnSpc>
              <a:spcBef>
                <a:spcPts val="565"/>
              </a:spcBef>
            </a:pPr>
            <a:endParaRPr lang="tr-TR"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101600" indent="-101600">
              <a:lnSpc>
                <a:spcPts val="1300"/>
              </a:lnSpc>
              <a:spcBef>
                <a:spcPts val="565"/>
              </a:spcBef>
            </a:pPr>
            <a:r>
              <a:rPr lang="tr-TR" sz="2000" b="1" u="sng" dirty="0">
                <a:solidFill>
                  <a:schemeClr val="accent1"/>
                </a:solidFill>
                <a:latin typeface="Times New Roman" panose="02020603050405020304" pitchFamily="18" charset="0"/>
                <a:ea typeface="+mj-ea"/>
                <a:cs typeface="Times New Roman" panose="02020603050405020304" pitchFamily="18" charset="0"/>
              </a:rPr>
              <a:t>Yeni hazırlanan veya güncellenen oda raporları</a:t>
            </a:r>
          </a:p>
          <a:p>
            <a:pPr marL="285750" indent="-285750">
              <a:lnSpc>
                <a:spcPts val="1300"/>
              </a:lnSpc>
              <a:spcBef>
                <a:spcPts val="565"/>
              </a:spcBef>
              <a:buFont typeface="Wingdings" panose="05000000000000000000" pitchFamily="2" charset="2"/>
              <a:buChar char="Ø"/>
            </a:pPr>
            <a:endParaRPr lang="tr-TR" sz="1400" dirty="0">
              <a:latin typeface="Times New Roman" panose="02020603050405020304" pitchFamily="18" charset="0"/>
              <a:cs typeface="Times New Roman" panose="02020603050405020304" pitchFamily="18" charset="0"/>
            </a:endParaRPr>
          </a:p>
          <a:p>
            <a:pPr marL="285750" indent="-285750">
              <a:lnSpc>
                <a:spcPts val="1300"/>
              </a:lnSpc>
              <a:spcBef>
                <a:spcPts val="565"/>
              </a:spcBef>
              <a:buFont typeface="Wingdings" panose="05000000000000000000" pitchFamily="2" charset="2"/>
              <a:buChar char="Ø"/>
            </a:pPr>
            <a:r>
              <a:rPr lang="tr-TR" sz="1600" dirty="0"/>
              <a:t>Türkiye’nin Enerji Görünümü Oda Raporu 2024                                                                                                                   MMO/758</a:t>
            </a:r>
            <a:endParaRPr lang="tr-TR" sz="1600" dirty="0">
              <a:latin typeface="Times New Roman" panose="02020603050405020304" pitchFamily="18" charset="0"/>
              <a:cs typeface="Times New Roman" panose="02020603050405020304" pitchFamily="18" charset="0"/>
            </a:endParaRPr>
          </a:p>
        </p:txBody>
      </p:sp>
      <p:sp>
        <p:nvSpPr>
          <p:cNvPr id="2" name="Dikdörtgen 1">
            <a:extLst>
              <a:ext uri="{FF2B5EF4-FFF2-40B4-BE49-F238E27FC236}">
                <a16:creationId xmlns:a16="http://schemas.microsoft.com/office/drawing/2014/main" id="{E2447BAA-E3E4-A2AA-CB86-2ADA954F46E4}"/>
              </a:ext>
            </a:extLst>
          </p:cNvPr>
          <p:cNvSpPr/>
          <p:nvPr/>
        </p:nvSpPr>
        <p:spPr>
          <a:xfrm>
            <a:off x="588023" y="1707544"/>
            <a:ext cx="11508954" cy="2875146"/>
          </a:xfrm>
          <a:prstGeom prst="rect">
            <a:avLst/>
          </a:prstGeom>
        </p:spPr>
        <p:txBody>
          <a:bodyPr wrap="square">
            <a:spAutoFit/>
          </a:bodyPr>
          <a:lstStyle/>
          <a:p>
            <a:pPr marL="101600" indent="-101600">
              <a:lnSpc>
                <a:spcPts val="1300"/>
              </a:lnSpc>
              <a:spcBef>
                <a:spcPts val="565"/>
              </a:spcBef>
            </a:pPr>
            <a:endParaRPr lang="tr-TR" sz="1400" b="1" i="1" dirty="0">
              <a:solidFill>
                <a:srgbClr val="000000"/>
              </a:solidFill>
              <a:latin typeface="Times New Roman" panose="02020603050405020304" pitchFamily="18" charset="0"/>
              <a:ea typeface="Calibri" panose="020F0502020204030204" pitchFamily="34" charset="0"/>
              <a:cs typeface="Zurich Cn BT"/>
            </a:endParaRPr>
          </a:p>
          <a:p>
            <a:pPr marL="285750" indent="-285750">
              <a:buFont typeface="Wingdings" panose="05000000000000000000" pitchFamily="2" charset="2"/>
              <a:buChar char="Ø"/>
            </a:pPr>
            <a:r>
              <a:rPr lang="tr-TR" sz="1600" dirty="0"/>
              <a:t>II. Endüstri ve İşletme Mühendisliği Kongresi, XIII. Endüstri ve İşletme Mühendisliği Kurultayı Bildiri Özet Kitabı       E/MMO/754	</a:t>
            </a:r>
          </a:p>
          <a:p>
            <a:pPr marL="285750" indent="-285750">
              <a:buFont typeface="Wingdings" panose="05000000000000000000" pitchFamily="2" charset="2"/>
              <a:buChar char="Ø"/>
            </a:pPr>
            <a:r>
              <a:rPr lang="tr-TR" sz="1600" dirty="0"/>
              <a:t>Sanayi Kongresine Giderken Cumhuriyetin 100. Yılında Kamuculuk Yeniden                                                                      E/MMO/755	</a:t>
            </a:r>
          </a:p>
          <a:p>
            <a:pPr marL="285750" indent="-285750">
              <a:buFont typeface="Wingdings" panose="05000000000000000000" pitchFamily="2" charset="2"/>
              <a:buChar char="Ø"/>
            </a:pPr>
            <a:r>
              <a:rPr lang="tr-TR" sz="1600" dirty="0"/>
              <a:t>Kaynak Teknolojisi 13. Ulusal Kongre ve Sergisi Bildiriler Kitabı                                                                                             E/MMO/756	</a:t>
            </a:r>
          </a:p>
          <a:p>
            <a:pPr marL="285750" indent="-285750">
              <a:buFont typeface="Wingdings" panose="05000000000000000000" pitchFamily="2" charset="2"/>
              <a:buChar char="Ø"/>
            </a:pPr>
            <a:r>
              <a:rPr lang="tr-TR" sz="1600" dirty="0"/>
              <a:t>TMMOB Sanayi Kongresi 2023 Bildiriler Kitabı                                                                                                                         E/MMO/757</a:t>
            </a:r>
          </a:p>
          <a:p>
            <a:pPr marL="285750" indent="-285750">
              <a:buFont typeface="Wingdings" panose="05000000000000000000" pitchFamily="2" charset="2"/>
              <a:buChar char="Ø"/>
            </a:pPr>
            <a:r>
              <a:rPr lang="tr-TR" sz="1600" dirty="0"/>
              <a:t>Trakya'da Sanayileşme ve Çevre Sempozyumu V Bildiriler Kitabı                                                                                          E/MM0/760	</a:t>
            </a:r>
          </a:p>
          <a:p>
            <a:pPr marL="285750" indent="-285750">
              <a:buFont typeface="Wingdings" panose="05000000000000000000" pitchFamily="2" charset="2"/>
              <a:buChar char="Ø"/>
            </a:pPr>
            <a:r>
              <a:rPr lang="tr-TR" sz="1600" dirty="0"/>
              <a:t>XI.  Asansör Sempozyumu Bildiriler Kitabı                                                                                                                                 E/MMO/761	</a:t>
            </a:r>
          </a:p>
          <a:p>
            <a:pPr marL="285750" indent="-285750">
              <a:buFont typeface="Wingdings" panose="05000000000000000000" pitchFamily="2" charset="2"/>
              <a:buChar char="Ø"/>
            </a:pPr>
            <a:r>
              <a:rPr lang="nb-NO" sz="1600" dirty="0"/>
              <a:t>TMMOB İstanbul Kent Sempozyumu - V (Kent ve Demokrasi)</a:t>
            </a:r>
            <a:r>
              <a:rPr lang="tr-TR" sz="1600" dirty="0"/>
              <a:t>                                                                                               E/MMO/762	</a:t>
            </a:r>
          </a:p>
          <a:p>
            <a:pPr marL="285750" indent="-285750">
              <a:buFont typeface="Wingdings" panose="05000000000000000000" pitchFamily="2" charset="2"/>
              <a:buChar char="Ø"/>
            </a:pPr>
            <a:r>
              <a:rPr lang="tr-TR" sz="1600" dirty="0"/>
              <a:t>İklim 2024 Ulusal İklimlendirme Kongresi                                                                                                                                  E/MMO/765</a:t>
            </a:r>
            <a:endParaRPr lang="tr-TR" sz="1400" dirty="0">
              <a:solidFill>
                <a:srgbClr val="000000"/>
              </a:solidFill>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endParaRPr lang="tr-TR" sz="1400" dirty="0">
              <a:solidFill>
                <a:srgbClr val="000000"/>
              </a:solidFill>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endParaRPr lang="tr-TR" sz="1400" dirty="0">
              <a:solidFill>
                <a:srgbClr val="000000"/>
              </a:solidFill>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Ø"/>
            </a:pPr>
            <a:endParaRPr lang="tr-TR" sz="1400" dirty="0">
              <a:solidFill>
                <a:srgbClr val="00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1693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4690872" y="244260"/>
            <a:ext cx="7431024" cy="487506"/>
          </a:xfrm>
          <a:prstGeom prst="rect">
            <a:avLst/>
          </a:prstGeom>
        </p:spPr>
        <p:txBody>
          <a:bodyPr wrap="square">
            <a:spAutoFit/>
          </a:bodyPr>
          <a:lstStyle/>
          <a:p>
            <a:pPr algn="ctr">
              <a:lnSpc>
                <a:spcPct val="107000"/>
              </a:lnSpc>
            </a:pPr>
            <a:r>
              <a:rPr lang="tr-TR" sz="2400" b="1" u="sng" dirty="0">
                <a:solidFill>
                  <a:schemeClr val="bg1"/>
                </a:solidFill>
                <a:latin typeface="Times New Roman" panose="02020603050405020304" pitchFamily="18" charset="0"/>
                <a:cs typeface="Times New Roman" panose="02020603050405020304" pitchFamily="18" charset="0"/>
              </a:rPr>
              <a:t>Yeni basımı yapılan veya güncellenen teknik kitaplar</a:t>
            </a:r>
            <a:endParaRPr lang="tr-TR" sz="2400" b="1" dirty="0">
              <a:solidFill>
                <a:schemeClr val="bg1"/>
              </a:solidFill>
              <a:latin typeface="Times New Roman" panose="02020603050405020304" pitchFamily="18" charset="0"/>
              <a:cs typeface="Times New Roman" panose="02020603050405020304" pitchFamily="18" charset="0"/>
            </a:endParaRPr>
          </a:p>
        </p:txBody>
      </p:sp>
      <p:sp>
        <p:nvSpPr>
          <p:cNvPr id="7" name="İçerik Yer Tutucusu 11">
            <a:extLst>
              <a:ext uri="{FF2B5EF4-FFF2-40B4-BE49-F238E27FC236}">
                <a16:creationId xmlns:a16="http://schemas.microsoft.com/office/drawing/2014/main" id="{C8D5C9FD-3B55-8C2C-5774-03A6DA198961}"/>
              </a:ext>
            </a:extLst>
          </p:cNvPr>
          <p:cNvSpPr>
            <a:spLocks noGrp="1"/>
          </p:cNvSpPr>
          <p:nvPr>
            <p:ph idx="1"/>
          </p:nvPr>
        </p:nvSpPr>
        <p:spPr>
          <a:xfrm>
            <a:off x="466531" y="1190681"/>
            <a:ext cx="11475533" cy="5906278"/>
          </a:xfrm>
        </p:spPr>
        <p:txBody>
          <a:bodyPr>
            <a:normAutofit/>
          </a:bodyPr>
          <a:lstStyle/>
          <a:p>
            <a:pPr algn="just" fontAlgn="ctr">
              <a:lnSpc>
                <a:spcPts val="1350"/>
              </a:lnSpc>
              <a:spcBef>
                <a:spcPts val="565"/>
              </a:spcBef>
              <a:spcAft>
                <a:spcPts val="1000"/>
              </a:spcAft>
              <a:buFont typeface="Wingdings" panose="05000000000000000000" pitchFamily="2" charset="2"/>
              <a:buChar char="Ø"/>
            </a:pPr>
            <a:r>
              <a:rPr lang="tr-TR" sz="1400" dirty="0">
                <a:effectLst/>
                <a:latin typeface="Calibri" panose="020F0502020204030204" pitchFamily="34" charset="0"/>
                <a:ea typeface="Calibri" panose="020F0502020204030204" pitchFamily="34" charset="0"/>
                <a:cs typeface="Times New Roman" panose="02020603050405020304" pitchFamily="18" charset="0"/>
              </a:rPr>
              <a:t>İSG Mevzuatını Uygulama Kılavuzu Cilt 2                                                                           MMO/759</a:t>
            </a:r>
          </a:p>
          <a:p>
            <a:pPr algn="just" fontAlgn="ctr">
              <a:lnSpc>
                <a:spcPts val="1350"/>
              </a:lnSpc>
              <a:spcBef>
                <a:spcPts val="565"/>
              </a:spcBef>
              <a:spcAft>
                <a:spcPts val="1000"/>
              </a:spcAft>
              <a:buFont typeface="Wingdings" panose="05000000000000000000" pitchFamily="2" charset="2"/>
              <a:buChar char="Ø"/>
            </a:pPr>
            <a:r>
              <a:rPr lang="tr-TR" sz="1400" dirty="0">
                <a:effectLst/>
                <a:latin typeface="Calibri" panose="020F0502020204030204" pitchFamily="34" charset="0"/>
                <a:ea typeface="Calibri" panose="020F0502020204030204" pitchFamily="34" charset="0"/>
                <a:cs typeface="Times New Roman" panose="02020603050405020304" pitchFamily="18" charset="0"/>
              </a:rPr>
              <a:t>Vanalar Ve Tesisat Armatürleri El Kitabı  Cilt II                                                                   MMO/763	</a:t>
            </a:r>
          </a:p>
          <a:p>
            <a:pPr algn="just" fontAlgn="ctr">
              <a:lnSpc>
                <a:spcPts val="1350"/>
              </a:lnSpc>
              <a:spcBef>
                <a:spcPts val="565"/>
              </a:spcBef>
              <a:spcAft>
                <a:spcPts val="1000"/>
              </a:spcAft>
              <a:buFont typeface="Wingdings" panose="05000000000000000000" pitchFamily="2" charset="2"/>
              <a:buChar char="Ø"/>
            </a:pPr>
            <a:r>
              <a:rPr lang="fi-FI" sz="1400" dirty="0">
                <a:effectLst/>
                <a:latin typeface="Calibri" panose="020F0502020204030204" pitchFamily="34" charset="0"/>
                <a:ea typeface="Calibri" panose="020F0502020204030204" pitchFamily="34" charset="0"/>
                <a:cs typeface="Times New Roman" panose="02020603050405020304" pitchFamily="18" charset="0"/>
              </a:rPr>
              <a:t>Konutlarda İç Hava Kalitesi Ve Havalandırma-II </a:t>
            </a:r>
            <a:r>
              <a:rPr lang="tr-TR" sz="1400" dirty="0">
                <a:effectLst/>
                <a:latin typeface="Calibri" panose="020F0502020204030204" pitchFamily="34" charset="0"/>
                <a:ea typeface="Calibri" panose="020F0502020204030204" pitchFamily="34" charset="0"/>
                <a:cs typeface="Times New Roman" panose="02020603050405020304" pitchFamily="18" charset="0"/>
              </a:rPr>
              <a:t>                                                                MMO/764</a:t>
            </a:r>
          </a:p>
          <a:p>
            <a:pPr algn="just" fontAlgn="ctr">
              <a:lnSpc>
                <a:spcPts val="1350"/>
              </a:lnSpc>
              <a:spcBef>
                <a:spcPts val="565"/>
              </a:spcBef>
              <a:spcAft>
                <a:spcPts val="1000"/>
              </a:spcAft>
              <a:buFont typeface="Wingdings" panose="05000000000000000000" pitchFamily="2" charset="2"/>
              <a:buChar char="Ø"/>
            </a:pPr>
            <a:r>
              <a:rPr lang="tr-TR" sz="1400" dirty="0">
                <a:effectLst/>
                <a:latin typeface="Calibri" panose="020F0502020204030204" pitchFamily="34" charset="0"/>
                <a:ea typeface="Calibri" panose="020F0502020204030204" pitchFamily="34" charset="0"/>
                <a:cs typeface="Times New Roman" panose="02020603050405020304" pitchFamily="18" charset="0"/>
              </a:rPr>
              <a:t>Enerji Verimliliği El Kitabı                                                                                                       MMO/766</a:t>
            </a:r>
          </a:p>
          <a:p>
            <a:pPr algn="just" fontAlgn="ctr">
              <a:lnSpc>
                <a:spcPts val="1350"/>
              </a:lnSpc>
              <a:spcBef>
                <a:spcPts val="565"/>
              </a:spcBef>
              <a:spcAft>
                <a:spcPts val="1000"/>
              </a:spcAft>
              <a:buFont typeface="Wingdings" panose="05000000000000000000" pitchFamily="2" charset="2"/>
              <a:buChar char="Ø"/>
            </a:pPr>
            <a:r>
              <a:rPr lang="tr-TR" sz="1400" dirty="0" err="1">
                <a:effectLst/>
                <a:latin typeface="Calibri" panose="020F0502020204030204" pitchFamily="34" charset="0"/>
                <a:ea typeface="Calibri" panose="020F0502020204030204" pitchFamily="34" charset="0"/>
                <a:cs typeface="Times New Roman" panose="02020603050405020304" pitchFamily="18" charset="0"/>
              </a:rPr>
              <a:t>Biyo</a:t>
            </a:r>
            <a:r>
              <a:rPr lang="tr-TR" sz="1400" dirty="0">
                <a:effectLst/>
                <a:latin typeface="Calibri" panose="020F0502020204030204" pitchFamily="34" charset="0"/>
                <a:ea typeface="Calibri" panose="020F0502020204030204" pitchFamily="34" charset="0"/>
                <a:cs typeface="Times New Roman" panose="02020603050405020304" pitchFamily="18" charset="0"/>
              </a:rPr>
              <a:t>/Doğa-Benzetim (</a:t>
            </a:r>
            <a:r>
              <a:rPr lang="tr-TR" sz="1400" dirty="0" err="1">
                <a:effectLst/>
                <a:latin typeface="Calibri" panose="020F0502020204030204" pitchFamily="34" charset="0"/>
                <a:ea typeface="Calibri" panose="020F0502020204030204" pitchFamily="34" charset="0"/>
                <a:cs typeface="Times New Roman" panose="02020603050405020304" pitchFamily="18" charset="0"/>
              </a:rPr>
              <a:t>Mimetik</a:t>
            </a:r>
            <a:r>
              <a:rPr lang="tr-TR" sz="1400" dirty="0">
                <a:effectLst/>
                <a:latin typeface="Calibri" panose="020F0502020204030204" pitchFamily="34" charset="0"/>
                <a:ea typeface="Calibri" panose="020F0502020204030204" pitchFamily="34" charset="0"/>
                <a:cs typeface="Times New Roman" panose="02020603050405020304" pitchFamily="18" charset="0"/>
              </a:rPr>
              <a:t>)/</a:t>
            </a:r>
            <a:r>
              <a:rPr lang="tr-TR" sz="1400" dirty="0" err="1">
                <a:effectLst/>
                <a:latin typeface="Calibri" panose="020F0502020204030204" pitchFamily="34" charset="0"/>
                <a:ea typeface="Calibri" panose="020F0502020204030204" pitchFamily="34" charset="0"/>
                <a:cs typeface="Times New Roman" panose="02020603050405020304" pitchFamily="18" charset="0"/>
              </a:rPr>
              <a:t>Biyo</a:t>
            </a:r>
            <a:r>
              <a:rPr lang="tr-TR" sz="1400" dirty="0">
                <a:effectLst/>
                <a:latin typeface="Calibri" panose="020F0502020204030204" pitchFamily="34" charset="0"/>
                <a:ea typeface="Calibri" panose="020F0502020204030204" pitchFamily="34" charset="0"/>
                <a:cs typeface="Times New Roman" panose="02020603050405020304" pitchFamily="18" charset="0"/>
              </a:rPr>
              <a:t>/Doğa-Esinlenmiş Mühendislik Tasarımı              MMO/767 </a:t>
            </a:r>
          </a:p>
          <a:p>
            <a:pPr algn="just" fontAlgn="ctr">
              <a:lnSpc>
                <a:spcPts val="1350"/>
              </a:lnSpc>
              <a:spcBef>
                <a:spcPts val="565"/>
              </a:spcBef>
              <a:spcAft>
                <a:spcPts val="1000"/>
              </a:spcAft>
            </a:pPr>
            <a:endPar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ctr">
              <a:lnSpc>
                <a:spcPts val="1350"/>
              </a:lnSpc>
              <a:spcBef>
                <a:spcPts val="565"/>
              </a:spcBef>
              <a:spcAft>
                <a:spcPts val="1000"/>
              </a:spcAft>
            </a:pPr>
            <a:endParaRPr lang="tr-T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ctr">
              <a:lnSpc>
                <a:spcPts val="1350"/>
              </a:lnSpc>
              <a:spcBef>
                <a:spcPts val="565"/>
              </a:spcBef>
              <a:spcAft>
                <a:spcPts val="1000"/>
              </a:spcAft>
            </a:pPr>
            <a:endParaRPr lang="tr-TR"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fontAlgn="ctr">
              <a:lnSpc>
                <a:spcPts val="1350"/>
              </a:lnSpc>
              <a:spcBef>
                <a:spcPts val="565"/>
              </a:spcBef>
              <a:spcAft>
                <a:spcPts val="1000"/>
              </a:spcAft>
            </a:pPr>
            <a:endParaRPr lang="tr-TR" sz="16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2310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file.png"/>
          <p:cNvPicPr>
            <a:picLocks noChangeAspect="1"/>
          </p:cNvPicPr>
          <p:nvPr/>
        </p:nvPicPr>
        <p:blipFill>
          <a:blip r:embed="rId3" cstate="print"/>
          <a:srcRect l="23653" t="54788" r="34297" b="20464"/>
          <a:stretch>
            <a:fillRect/>
          </a:stretch>
        </p:blipFill>
        <p:spPr>
          <a:xfrm>
            <a:off x="0" y="0"/>
            <a:ext cx="12192000" cy="1444752"/>
          </a:xfrm>
          <a:prstGeom prst="rect">
            <a:avLst/>
          </a:prstGeom>
        </p:spPr>
      </p:pic>
      <p:pic>
        <p:nvPicPr>
          <p:cNvPr id="12" name="Picture 3" descr="D:\logommo.jpg"/>
          <p:cNvPicPr>
            <a:picLocks noChangeAspect="1" noChangeArrowheads="1"/>
          </p:cNvPicPr>
          <p:nvPr/>
        </p:nvPicPr>
        <p:blipFill>
          <a:blip r:embed="rId4"/>
          <a:srcRect/>
          <a:stretch>
            <a:fillRect/>
          </a:stretch>
        </p:blipFill>
        <p:spPr bwMode="auto">
          <a:xfrm>
            <a:off x="198781" y="189145"/>
            <a:ext cx="778484" cy="779230"/>
          </a:xfrm>
          <a:prstGeom prst="rect">
            <a:avLst/>
          </a:prstGeom>
          <a:noFill/>
        </p:spPr>
      </p:pic>
      <p:sp>
        <p:nvSpPr>
          <p:cNvPr id="13"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304800" y="1978025"/>
            <a:ext cx="11582400" cy="4336059"/>
          </a:xfrm>
          <a:prstGeom prst="rect">
            <a:avLst/>
          </a:prstGeom>
        </p:spPr>
        <p:txBody>
          <a:bodyPr wrap="square">
            <a:spAutoFit/>
          </a:bodyPr>
          <a:lstStyle/>
          <a:p>
            <a:pPr marL="285750" indent="-285750" algn="just">
              <a:lnSpc>
                <a:spcPct val="150000"/>
              </a:lnSpc>
              <a:buFontTx/>
              <a:buChar char="-"/>
            </a:pPr>
            <a:r>
              <a:rPr lang="tr-TR" dirty="0">
                <a:latin typeface="Times New Roman" panose="02020603050405020304" pitchFamily="18" charset="0"/>
                <a:cs typeface="Times New Roman" panose="02020603050405020304" pitchFamily="18" charset="0"/>
              </a:rPr>
              <a:t>Üyelerinin mesleksel ve bilimsel çalışmalarına, yaptıkları işlere ve tamamlayıcı öğrenimlere dayanan “uzmanlık sicil dosyaları” tutmak ve gerektiğinde talep eden kamu ve özel kuruluş ve kişilere uzman ve bilirkişileri önermek,</a:t>
            </a:r>
          </a:p>
          <a:p>
            <a:pPr marL="285750" indent="-285750" algn="just">
              <a:buFontTx/>
              <a:buChar char="-"/>
            </a:pPr>
            <a:endParaRPr lang="tr-TR" dirty="0">
              <a:latin typeface="Times New Roman" panose="02020603050405020304" pitchFamily="18" charset="0"/>
              <a:cs typeface="Times New Roman" panose="02020603050405020304" pitchFamily="18" charset="0"/>
            </a:endParaRPr>
          </a:p>
          <a:p>
            <a:pPr marL="285750" indent="-285750" algn="just">
              <a:lnSpc>
                <a:spcPct val="150000"/>
              </a:lnSpc>
              <a:buFontTx/>
              <a:buChar char="-"/>
            </a:pPr>
            <a:r>
              <a:rPr lang="tr-TR" dirty="0">
                <a:latin typeface="Times New Roman" panose="02020603050405020304" pitchFamily="18" charset="0"/>
                <a:cs typeface="Times New Roman" panose="02020603050405020304" pitchFamily="18" charset="0"/>
              </a:rPr>
              <a:t>Meslek alanlarıyla ilgili, teknik kitap, gazete, dergi vb. yayınları çıkarmak, bu alanda çıkan yayınları izlemek ve bu yayınları üyelerinin ve toplumun hizmetine sunmak, yayın konusunda gerektiğinde yerli yabancı diğer kurum ve kuruluşlar ile ortak çalışmalar yürütmek,</a:t>
            </a:r>
          </a:p>
          <a:p>
            <a:pPr marL="444500" indent="-266700" algn="just"/>
            <a:endParaRPr lang="tr-TR" dirty="0">
              <a:latin typeface="Times New Roman" panose="02020603050405020304" pitchFamily="18" charset="0"/>
              <a:cs typeface="Times New Roman" panose="02020603050405020304" pitchFamily="18" charset="0"/>
            </a:endParaRPr>
          </a:p>
          <a:p>
            <a:pPr marL="266700" indent="-177800" algn="just">
              <a:lnSpc>
                <a:spcPct val="150000"/>
              </a:lnSpc>
            </a:pPr>
            <a:r>
              <a:rPr lang="tr-TR" dirty="0">
                <a:latin typeface="Times New Roman" panose="02020603050405020304" pitchFamily="18" charset="0"/>
                <a:cs typeface="Times New Roman" panose="02020603050405020304" pitchFamily="18" charset="0"/>
              </a:rPr>
              <a:t>- Üyelerinin mesleki alanlarındaki ulusal ve uluslararası yeni gelişmeleri, tartışmaları    izleyebilmesi ve      aktarabilmesi, mesleki sorunların dile getirilebilmesi, kamuoyunun bilgilendirilmesi, ilgili alanlarda politikaların oluşturulması amacıyla, ulusal ve uluslararası ölçekte kongre, kurultay, sempozyum, fuar, sergi vb. düzenlemek, üyelerin sosyal-kültürel gelişimine katkıda bulunmak için kurs, seminer, söyleşi vb. etkinlikler düzenlemektir.</a:t>
            </a:r>
          </a:p>
        </p:txBody>
      </p:sp>
    </p:spTree>
    <p:extLst>
      <p:ext uri="{BB962C8B-B14F-4D97-AF65-F5344CB8AC3E}">
        <p14:creationId xmlns:p14="http://schemas.microsoft.com/office/powerpoint/2010/main" val="2706002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4690872" y="244260"/>
            <a:ext cx="7431024" cy="487506"/>
          </a:xfrm>
          <a:prstGeom prst="rect">
            <a:avLst/>
          </a:prstGeom>
        </p:spPr>
        <p:txBody>
          <a:bodyPr wrap="square">
            <a:spAutoFit/>
          </a:bodyPr>
          <a:lstStyle/>
          <a:p>
            <a:pPr algn="ctr">
              <a:lnSpc>
                <a:spcPct val="107000"/>
              </a:lnSpc>
            </a:pPr>
            <a:r>
              <a:rPr lang="tr-TR" sz="2400" b="1" u="sng" dirty="0">
                <a:solidFill>
                  <a:schemeClr val="bg1"/>
                </a:solidFill>
                <a:latin typeface="Times New Roman" panose="02020603050405020304" pitchFamily="18" charset="0"/>
                <a:cs typeface="Times New Roman" panose="02020603050405020304" pitchFamily="18" charset="0"/>
              </a:rPr>
              <a:t>Yeni basımı yapılan veya güncellenen teknik kitaplar</a:t>
            </a:r>
            <a:endParaRPr lang="tr-TR" sz="2400" b="1" dirty="0">
              <a:solidFill>
                <a:schemeClr val="bg1"/>
              </a:solidFill>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5095" y="1730502"/>
            <a:ext cx="3303935" cy="4385754"/>
          </a:xfrm>
          <a:prstGeom prst="rect">
            <a:avLst/>
          </a:prstGeom>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8588" y="1749283"/>
            <a:ext cx="3249484" cy="4449118"/>
          </a:xfrm>
          <a:prstGeom prst="rect">
            <a:avLst/>
          </a:prstGeom>
        </p:spPr>
      </p:pic>
    </p:spTree>
    <p:extLst>
      <p:ext uri="{BB962C8B-B14F-4D97-AF65-F5344CB8AC3E}">
        <p14:creationId xmlns:p14="http://schemas.microsoft.com/office/powerpoint/2010/main" val="1961100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B5DA357-E582-2BE4-8796-F021AC461353}"/>
              </a:ext>
            </a:extLst>
          </p:cNvPr>
          <p:cNvPicPr>
            <a:picLocks noChangeAspect="1"/>
          </p:cNvPicPr>
          <p:nvPr/>
        </p:nvPicPr>
        <p:blipFill>
          <a:blip r:embed="rId2"/>
          <a:stretch>
            <a:fillRect/>
          </a:stretch>
        </p:blipFill>
        <p:spPr>
          <a:xfrm>
            <a:off x="375393" y="1441660"/>
            <a:ext cx="1698480" cy="2520000"/>
          </a:xfrm>
          <a:prstGeom prst="rect">
            <a:avLst/>
          </a:prstGeom>
          <a:ln>
            <a:solidFill>
              <a:schemeClr val="tx1"/>
            </a:solidFill>
          </a:ln>
        </p:spPr>
      </p:pic>
      <p:pic>
        <p:nvPicPr>
          <p:cNvPr id="4" name="Resim 3">
            <a:extLst>
              <a:ext uri="{FF2B5EF4-FFF2-40B4-BE49-F238E27FC236}">
                <a16:creationId xmlns:a16="http://schemas.microsoft.com/office/drawing/2014/main" id="{D2681736-EBDA-96F5-BB6C-1E8ED9C4010C}"/>
              </a:ext>
            </a:extLst>
          </p:cNvPr>
          <p:cNvPicPr>
            <a:picLocks noChangeAspect="1"/>
          </p:cNvPicPr>
          <p:nvPr/>
        </p:nvPicPr>
        <p:blipFill>
          <a:blip r:embed="rId3"/>
          <a:stretch>
            <a:fillRect/>
          </a:stretch>
        </p:blipFill>
        <p:spPr>
          <a:xfrm>
            <a:off x="1861075" y="3047260"/>
            <a:ext cx="1663200" cy="2520000"/>
          </a:xfrm>
          <a:prstGeom prst="rect">
            <a:avLst/>
          </a:prstGeom>
          <a:ln>
            <a:solidFill>
              <a:schemeClr val="tx1"/>
            </a:solidFill>
          </a:ln>
        </p:spPr>
      </p:pic>
      <p:pic>
        <p:nvPicPr>
          <p:cNvPr id="3" name="Resim 2">
            <a:extLst>
              <a:ext uri="{FF2B5EF4-FFF2-40B4-BE49-F238E27FC236}">
                <a16:creationId xmlns:a16="http://schemas.microsoft.com/office/drawing/2014/main" id="{84B3912B-0DD3-7143-626F-F44FC58EBFBA}"/>
              </a:ext>
            </a:extLst>
          </p:cNvPr>
          <p:cNvPicPr>
            <a:picLocks noChangeAspect="1"/>
          </p:cNvPicPr>
          <p:nvPr/>
        </p:nvPicPr>
        <p:blipFill>
          <a:blip r:embed="rId4"/>
          <a:stretch>
            <a:fillRect/>
          </a:stretch>
        </p:blipFill>
        <p:spPr>
          <a:xfrm>
            <a:off x="3036272" y="4049807"/>
            <a:ext cx="1728720" cy="2520000"/>
          </a:xfrm>
          <a:prstGeom prst="rect">
            <a:avLst/>
          </a:prstGeom>
          <a:ln>
            <a:solidFill>
              <a:schemeClr val="tx1"/>
            </a:solidFill>
          </a:ln>
        </p:spPr>
      </p:pic>
      <p:sp>
        <p:nvSpPr>
          <p:cNvPr id="6" name="Metin kutusu 5">
            <a:extLst>
              <a:ext uri="{FF2B5EF4-FFF2-40B4-BE49-F238E27FC236}">
                <a16:creationId xmlns:a16="http://schemas.microsoft.com/office/drawing/2014/main" id="{6D07CB0C-AF0E-E101-D095-48C29AF1D01B}"/>
              </a:ext>
            </a:extLst>
          </p:cNvPr>
          <p:cNvSpPr txBox="1"/>
          <p:nvPr/>
        </p:nvSpPr>
        <p:spPr>
          <a:xfrm>
            <a:off x="5861481" y="2275935"/>
            <a:ext cx="5137952" cy="2031325"/>
          </a:xfrm>
          <a:prstGeom prst="rect">
            <a:avLst/>
          </a:prstGeom>
          <a:noFill/>
        </p:spPr>
        <p:txBody>
          <a:bodyPr wrap="square">
            <a:spAutoFit/>
          </a:bodyPr>
          <a:lstStyle/>
          <a:p>
            <a:r>
              <a:rPr lang="tr-TR" dirty="0"/>
              <a:t>Makina Mühendisleri Odası, iş sağlığı ve güvenliği alanında mevzuatın anlaşılmasını ve uygulanmasını destekleyen kapsamlı yayınlar hazırlamaktadır. Bu yayınlar, alanında uzman isimler tarafından kaleme alınarak İSG konusunda üyelerin ve ilgililerin bilgi birikimine katkı sunmaktadır.</a:t>
            </a:r>
          </a:p>
        </p:txBody>
      </p:sp>
    </p:spTree>
    <p:extLst>
      <p:ext uri="{BB962C8B-B14F-4D97-AF65-F5344CB8AC3E}">
        <p14:creationId xmlns:p14="http://schemas.microsoft.com/office/powerpoint/2010/main" val="11725347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2036BB2-5FB6-5B34-0D2C-5DC30F91A78E}"/>
              </a:ext>
            </a:extLst>
          </p:cNvPr>
          <p:cNvPicPr>
            <a:picLocks noChangeAspect="1"/>
          </p:cNvPicPr>
          <p:nvPr/>
        </p:nvPicPr>
        <p:blipFill>
          <a:blip r:embed="rId2"/>
          <a:stretch>
            <a:fillRect/>
          </a:stretch>
        </p:blipFill>
        <p:spPr>
          <a:xfrm>
            <a:off x="120012" y="1556664"/>
            <a:ext cx="1197819" cy="1800000"/>
          </a:xfrm>
          <a:prstGeom prst="rect">
            <a:avLst/>
          </a:prstGeom>
        </p:spPr>
      </p:pic>
      <p:pic>
        <p:nvPicPr>
          <p:cNvPr id="3" name="Resim 2">
            <a:extLst>
              <a:ext uri="{FF2B5EF4-FFF2-40B4-BE49-F238E27FC236}">
                <a16:creationId xmlns:a16="http://schemas.microsoft.com/office/drawing/2014/main" id="{5610FECE-2685-E009-C6ED-734FF1600B62}"/>
              </a:ext>
            </a:extLst>
          </p:cNvPr>
          <p:cNvPicPr>
            <a:picLocks noChangeAspect="1"/>
          </p:cNvPicPr>
          <p:nvPr/>
        </p:nvPicPr>
        <p:blipFill>
          <a:blip r:embed="rId3"/>
          <a:stretch>
            <a:fillRect/>
          </a:stretch>
        </p:blipFill>
        <p:spPr>
          <a:xfrm>
            <a:off x="1374687" y="2510664"/>
            <a:ext cx="1197818" cy="1800000"/>
          </a:xfrm>
          <a:prstGeom prst="rect">
            <a:avLst/>
          </a:prstGeom>
        </p:spPr>
      </p:pic>
      <p:pic>
        <p:nvPicPr>
          <p:cNvPr id="4" name="Resim 3">
            <a:extLst>
              <a:ext uri="{FF2B5EF4-FFF2-40B4-BE49-F238E27FC236}">
                <a16:creationId xmlns:a16="http://schemas.microsoft.com/office/drawing/2014/main" id="{14BA53E8-06C3-700D-D268-11DD1D8C519D}"/>
              </a:ext>
            </a:extLst>
          </p:cNvPr>
          <p:cNvPicPr>
            <a:picLocks noChangeAspect="1"/>
          </p:cNvPicPr>
          <p:nvPr/>
        </p:nvPicPr>
        <p:blipFill>
          <a:blip r:embed="rId4"/>
          <a:stretch>
            <a:fillRect/>
          </a:stretch>
        </p:blipFill>
        <p:spPr>
          <a:xfrm>
            <a:off x="2688607" y="1556664"/>
            <a:ext cx="1197818" cy="1800000"/>
          </a:xfrm>
          <a:prstGeom prst="rect">
            <a:avLst/>
          </a:prstGeom>
        </p:spPr>
      </p:pic>
      <p:pic>
        <p:nvPicPr>
          <p:cNvPr id="5" name="Resim 4">
            <a:extLst>
              <a:ext uri="{FF2B5EF4-FFF2-40B4-BE49-F238E27FC236}">
                <a16:creationId xmlns:a16="http://schemas.microsoft.com/office/drawing/2014/main" id="{F1359B93-6CAF-7FC5-724B-7A51E787B755}"/>
              </a:ext>
            </a:extLst>
          </p:cNvPr>
          <p:cNvPicPr>
            <a:picLocks noChangeAspect="1"/>
          </p:cNvPicPr>
          <p:nvPr/>
        </p:nvPicPr>
        <p:blipFill>
          <a:blip r:embed="rId5"/>
          <a:stretch>
            <a:fillRect/>
          </a:stretch>
        </p:blipFill>
        <p:spPr>
          <a:xfrm>
            <a:off x="4032239" y="2447853"/>
            <a:ext cx="1269687" cy="1908000"/>
          </a:xfrm>
          <a:prstGeom prst="rect">
            <a:avLst/>
          </a:prstGeom>
        </p:spPr>
      </p:pic>
      <p:pic>
        <p:nvPicPr>
          <p:cNvPr id="6" name="Resim 5">
            <a:extLst>
              <a:ext uri="{FF2B5EF4-FFF2-40B4-BE49-F238E27FC236}">
                <a16:creationId xmlns:a16="http://schemas.microsoft.com/office/drawing/2014/main" id="{9EC7157F-D213-89D3-4F47-9B69498756CF}"/>
              </a:ext>
            </a:extLst>
          </p:cNvPr>
          <p:cNvPicPr>
            <a:picLocks noChangeAspect="1"/>
          </p:cNvPicPr>
          <p:nvPr/>
        </p:nvPicPr>
        <p:blipFill>
          <a:blip r:embed="rId6"/>
          <a:stretch>
            <a:fillRect/>
          </a:stretch>
        </p:blipFill>
        <p:spPr>
          <a:xfrm>
            <a:off x="5383511" y="1410495"/>
            <a:ext cx="1197818" cy="1800000"/>
          </a:xfrm>
          <a:prstGeom prst="rect">
            <a:avLst/>
          </a:prstGeom>
        </p:spPr>
      </p:pic>
      <p:pic>
        <p:nvPicPr>
          <p:cNvPr id="7" name="Resim 6">
            <a:extLst>
              <a:ext uri="{FF2B5EF4-FFF2-40B4-BE49-F238E27FC236}">
                <a16:creationId xmlns:a16="http://schemas.microsoft.com/office/drawing/2014/main" id="{52684C4F-4384-ADEB-161E-260B03768361}"/>
              </a:ext>
            </a:extLst>
          </p:cNvPr>
          <p:cNvPicPr>
            <a:picLocks noChangeAspect="1"/>
          </p:cNvPicPr>
          <p:nvPr/>
        </p:nvPicPr>
        <p:blipFill>
          <a:blip r:embed="rId7"/>
          <a:stretch>
            <a:fillRect/>
          </a:stretch>
        </p:blipFill>
        <p:spPr>
          <a:xfrm>
            <a:off x="6756787" y="2500070"/>
            <a:ext cx="1197819" cy="1800000"/>
          </a:xfrm>
          <a:prstGeom prst="rect">
            <a:avLst/>
          </a:prstGeom>
        </p:spPr>
      </p:pic>
      <p:pic>
        <p:nvPicPr>
          <p:cNvPr id="8" name="Resim 7">
            <a:extLst>
              <a:ext uri="{FF2B5EF4-FFF2-40B4-BE49-F238E27FC236}">
                <a16:creationId xmlns:a16="http://schemas.microsoft.com/office/drawing/2014/main" id="{9E954E57-370B-087B-AA4F-D3703972041A}"/>
              </a:ext>
            </a:extLst>
          </p:cNvPr>
          <p:cNvPicPr>
            <a:picLocks noChangeAspect="1"/>
          </p:cNvPicPr>
          <p:nvPr/>
        </p:nvPicPr>
        <p:blipFill>
          <a:blip r:embed="rId8"/>
          <a:stretch>
            <a:fillRect/>
          </a:stretch>
        </p:blipFill>
        <p:spPr>
          <a:xfrm>
            <a:off x="8059319" y="1556664"/>
            <a:ext cx="1198800" cy="1762560"/>
          </a:xfrm>
          <a:prstGeom prst="rect">
            <a:avLst/>
          </a:prstGeom>
        </p:spPr>
      </p:pic>
      <p:pic>
        <p:nvPicPr>
          <p:cNvPr id="9" name="Resim 8">
            <a:extLst>
              <a:ext uri="{FF2B5EF4-FFF2-40B4-BE49-F238E27FC236}">
                <a16:creationId xmlns:a16="http://schemas.microsoft.com/office/drawing/2014/main" id="{F471C444-6E55-7965-95EF-F20555A9C093}"/>
              </a:ext>
            </a:extLst>
          </p:cNvPr>
          <p:cNvPicPr>
            <a:picLocks noChangeAspect="1"/>
          </p:cNvPicPr>
          <p:nvPr/>
        </p:nvPicPr>
        <p:blipFill>
          <a:blip r:embed="rId9"/>
          <a:stretch>
            <a:fillRect/>
          </a:stretch>
        </p:blipFill>
        <p:spPr>
          <a:xfrm>
            <a:off x="9391354" y="2321422"/>
            <a:ext cx="1198800" cy="1730889"/>
          </a:xfrm>
          <a:prstGeom prst="rect">
            <a:avLst/>
          </a:prstGeom>
        </p:spPr>
      </p:pic>
      <p:pic>
        <p:nvPicPr>
          <p:cNvPr id="10" name="Resim 9">
            <a:extLst>
              <a:ext uri="{FF2B5EF4-FFF2-40B4-BE49-F238E27FC236}">
                <a16:creationId xmlns:a16="http://schemas.microsoft.com/office/drawing/2014/main" id="{50006339-2A05-1644-8C6B-19072AEC5679}"/>
              </a:ext>
            </a:extLst>
          </p:cNvPr>
          <p:cNvPicPr>
            <a:picLocks noChangeAspect="1"/>
          </p:cNvPicPr>
          <p:nvPr/>
        </p:nvPicPr>
        <p:blipFill>
          <a:blip r:embed="rId10"/>
          <a:stretch>
            <a:fillRect/>
          </a:stretch>
        </p:blipFill>
        <p:spPr>
          <a:xfrm>
            <a:off x="10647008" y="1529271"/>
            <a:ext cx="1198800" cy="1740194"/>
          </a:xfrm>
          <a:prstGeom prst="rect">
            <a:avLst/>
          </a:prstGeom>
        </p:spPr>
      </p:pic>
      <p:sp>
        <p:nvSpPr>
          <p:cNvPr id="12" name="Metin kutusu 11">
            <a:extLst>
              <a:ext uri="{FF2B5EF4-FFF2-40B4-BE49-F238E27FC236}">
                <a16:creationId xmlns:a16="http://schemas.microsoft.com/office/drawing/2014/main" id="{488ECE42-439A-1390-43E1-3991C41CBA64}"/>
              </a:ext>
            </a:extLst>
          </p:cNvPr>
          <p:cNvSpPr txBox="1"/>
          <p:nvPr/>
        </p:nvSpPr>
        <p:spPr>
          <a:xfrm>
            <a:off x="838733" y="4590065"/>
            <a:ext cx="10514534" cy="1477328"/>
          </a:xfrm>
          <a:prstGeom prst="rect">
            <a:avLst/>
          </a:prstGeom>
          <a:noFill/>
        </p:spPr>
        <p:txBody>
          <a:bodyPr wrap="square">
            <a:spAutoFit/>
          </a:bodyPr>
          <a:lstStyle/>
          <a:p>
            <a:r>
              <a:rPr lang="tr-TR" b="1" dirty="0"/>
              <a:t>TMMOB Mühendislik Mimarlık Öyküleri Serisi</a:t>
            </a:r>
            <a:r>
              <a:rPr lang="tr-TR" dirty="0"/>
              <a:t>, mühendis ve mimarların mesleki birikimlerini, yaşadıkları deneyimleri ve tanıklıklarını edebi bir anlatımla aktardıkları bir yayın dizisidir. Seride yer alan öyküler; meslek insanlarının çalışma hayatına, toplumsal sorumluluklarına ve teknik emeğin görünmeyen yönlerine ışık tutmaktadır. Bu yönüyle seri, meslek pratiğini kültürel bir zemine taşıyarak okuyucuyla buluşturmayı amaçlamaktadır.</a:t>
            </a:r>
          </a:p>
        </p:txBody>
      </p:sp>
      <p:sp>
        <p:nvSpPr>
          <p:cNvPr id="14" name="Metin kutusu 13">
            <a:extLst>
              <a:ext uri="{FF2B5EF4-FFF2-40B4-BE49-F238E27FC236}">
                <a16:creationId xmlns:a16="http://schemas.microsoft.com/office/drawing/2014/main" id="{730AEB83-C635-5FA8-D0F0-047DA16BFB9C}"/>
              </a:ext>
            </a:extLst>
          </p:cNvPr>
          <p:cNvSpPr txBox="1"/>
          <p:nvPr/>
        </p:nvSpPr>
        <p:spPr>
          <a:xfrm>
            <a:off x="3240609" y="503702"/>
            <a:ext cx="6094520" cy="369332"/>
          </a:xfrm>
          <a:prstGeom prst="rect">
            <a:avLst/>
          </a:prstGeom>
          <a:noFill/>
        </p:spPr>
        <p:txBody>
          <a:bodyPr wrap="square">
            <a:spAutoFit/>
          </a:bodyPr>
          <a:lstStyle/>
          <a:p>
            <a:r>
              <a:rPr lang="tr-TR" sz="1800" dirty="0">
                <a:solidFill>
                  <a:srgbClr val="0070C0"/>
                </a:solidFill>
                <a:effectLst>
                  <a:outerShdw blurRad="63500" dist="38100" dir="5400000" algn="t" rotWithShape="0">
                    <a:prstClr val="black">
                      <a:alpha val="25000"/>
                    </a:prstClr>
                  </a:outerShdw>
                </a:effectLst>
              </a:rPr>
              <a:t>TMMOB Mühendislik Mimarlık Öyküleri Serisi</a:t>
            </a:r>
            <a:endParaRPr lang="tr-TR" dirty="0"/>
          </a:p>
        </p:txBody>
      </p:sp>
    </p:spTree>
    <p:extLst>
      <p:ext uri="{BB962C8B-B14F-4D97-AF65-F5344CB8AC3E}">
        <p14:creationId xmlns:p14="http://schemas.microsoft.com/office/powerpoint/2010/main" val="3937833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09127" y="4376057"/>
            <a:ext cx="10451347" cy="1846659"/>
          </a:xfrm>
          <a:prstGeom prst="rect">
            <a:avLst/>
          </a:prstGeom>
        </p:spPr>
        <p:txBody>
          <a:bodyPr wrap="square">
            <a:spAutoFit/>
          </a:bodyPr>
          <a:lstStyle/>
          <a:p>
            <a:pPr algn="just" fontAlgn="base"/>
            <a:r>
              <a:rPr lang="tr-TR" b="1" dirty="0">
                <a:solidFill>
                  <a:schemeClr val="accent5"/>
                </a:solidFill>
              </a:rPr>
              <a:t>Mühendis ve Makina Dergisi, </a:t>
            </a:r>
            <a:r>
              <a:rPr lang="tr-TR" sz="1600" dirty="0"/>
              <a:t>akademik süreli yayıncılıkta, uluslararası kalite ve standartlara uygun olarak süreçlerini düzenleyen uluslararası hakemli bir dergidir. Dergi,  tüm dünyada görünürlüğü ve kullanımını artırmak amacıyla TÜBİTAK ULAKBİM TR Dizin, EBSCO (2009), </a:t>
            </a:r>
            <a:r>
              <a:rPr lang="tr-TR" sz="1600" dirty="0" err="1"/>
              <a:t>UDLedge</a:t>
            </a:r>
            <a:r>
              <a:rPr lang="tr-TR" sz="1600" dirty="0"/>
              <a:t> (2018), </a:t>
            </a:r>
            <a:r>
              <a:rPr lang="tr-TR" sz="1600" dirty="0" err="1"/>
              <a:t>Scientific</a:t>
            </a:r>
            <a:r>
              <a:rPr lang="tr-TR" sz="1600" dirty="0"/>
              <a:t> </a:t>
            </a:r>
            <a:r>
              <a:rPr lang="tr-TR" sz="1600" dirty="0" err="1"/>
              <a:t>Indexing</a:t>
            </a:r>
            <a:r>
              <a:rPr lang="tr-TR" sz="1600" dirty="0"/>
              <a:t> Services (2019), Index Copernicus (2019),  EMBASE, SCOPUS, COPAC, SCHOLAR, ACADEMİC RESOURCEINDEX, WORLDCAT, EUROPUB INDEX veri tabanlarında yer almıştır.  </a:t>
            </a:r>
          </a:p>
          <a:p>
            <a:pPr algn="just" fontAlgn="base"/>
            <a:endParaRPr lang="tr-TR" sz="1600" dirty="0"/>
          </a:p>
          <a:p>
            <a:pPr algn="just" fontAlgn="base"/>
            <a:r>
              <a:rPr lang="tr-TR" sz="1600" dirty="0">
                <a:effectLst/>
                <a:ea typeface="Calibri" panose="020F0502020204030204" pitchFamily="34" charset="0"/>
                <a:cs typeface="Times New Roman" panose="02020603050405020304" pitchFamily="18" charset="0"/>
              </a:rPr>
              <a:t>Dergimizin, 2024 yılı Mayıs ayından itibaren sisteme gelen hakem ve yayın kurulu değerlendirmelerini geçen </a:t>
            </a:r>
            <a:r>
              <a:rPr lang="tr-TR" sz="1600" b="1" dirty="0">
                <a:effectLst/>
                <a:ea typeface="Calibri" panose="020F0502020204030204" pitchFamily="34" charset="0"/>
                <a:cs typeface="Times New Roman" panose="02020603050405020304" pitchFamily="18" charset="0"/>
              </a:rPr>
              <a:t>21 </a:t>
            </a:r>
            <a:r>
              <a:rPr lang="tr-TR" sz="1600" dirty="0">
                <a:effectLst/>
                <a:ea typeface="Calibri" panose="020F0502020204030204" pitchFamily="34" charset="0"/>
                <a:cs typeface="Times New Roman" panose="02020603050405020304" pitchFamily="18" charset="0"/>
              </a:rPr>
              <a:t>makale ile </a:t>
            </a:r>
            <a:r>
              <a:rPr lang="tr-TR" sz="1600" b="1" dirty="0">
                <a:effectLst/>
                <a:ea typeface="Calibri" panose="020F0502020204030204" pitchFamily="34" charset="0"/>
                <a:cs typeface="Times New Roman" panose="02020603050405020304" pitchFamily="18" charset="0"/>
              </a:rPr>
              <a:t>3</a:t>
            </a:r>
            <a:r>
              <a:rPr lang="tr-TR" sz="1600" dirty="0">
                <a:effectLst/>
                <a:ea typeface="Calibri" panose="020F0502020204030204" pitchFamily="34" charset="0"/>
                <a:cs typeface="Times New Roman" panose="02020603050405020304" pitchFamily="18" charset="0"/>
              </a:rPr>
              <a:t> sayısı  yayımlanmıştır.</a:t>
            </a:r>
            <a:endParaRPr lang="tr-TR" sz="1600" b="0" i="0" dirty="0">
              <a:effectLst/>
            </a:endParaRPr>
          </a:p>
        </p:txBody>
      </p:sp>
      <p:pic>
        <p:nvPicPr>
          <p:cNvPr id="3" name="Resim 2">
            <a:extLst>
              <a:ext uri="{FF2B5EF4-FFF2-40B4-BE49-F238E27FC236}">
                <a16:creationId xmlns:a16="http://schemas.microsoft.com/office/drawing/2014/main" id="{05D55C15-3408-75FE-8CB1-315DD82C1DB6}"/>
              </a:ext>
            </a:extLst>
          </p:cNvPr>
          <p:cNvPicPr>
            <a:picLocks noChangeAspect="1"/>
          </p:cNvPicPr>
          <p:nvPr/>
        </p:nvPicPr>
        <p:blipFill>
          <a:blip r:embed="rId2"/>
          <a:stretch>
            <a:fillRect/>
          </a:stretch>
        </p:blipFill>
        <p:spPr>
          <a:xfrm>
            <a:off x="836139" y="689661"/>
            <a:ext cx="2391624" cy="3321699"/>
          </a:xfrm>
          <a:prstGeom prst="rect">
            <a:avLst/>
          </a:prstGeom>
        </p:spPr>
      </p:pic>
      <p:pic>
        <p:nvPicPr>
          <p:cNvPr id="4" name="Resim 3">
            <a:extLst>
              <a:ext uri="{FF2B5EF4-FFF2-40B4-BE49-F238E27FC236}">
                <a16:creationId xmlns:a16="http://schemas.microsoft.com/office/drawing/2014/main" id="{BCC107FD-A1C5-FB6C-872C-A1CAA1989C4C}"/>
              </a:ext>
            </a:extLst>
          </p:cNvPr>
          <p:cNvPicPr>
            <a:picLocks noChangeAspect="1"/>
          </p:cNvPicPr>
          <p:nvPr/>
        </p:nvPicPr>
        <p:blipFill>
          <a:blip r:embed="rId3"/>
          <a:stretch>
            <a:fillRect/>
          </a:stretch>
        </p:blipFill>
        <p:spPr>
          <a:xfrm>
            <a:off x="3469278" y="680257"/>
            <a:ext cx="2465522" cy="3321700"/>
          </a:xfrm>
          <a:prstGeom prst="rect">
            <a:avLst/>
          </a:prstGeom>
        </p:spPr>
      </p:pic>
      <p:pic>
        <p:nvPicPr>
          <p:cNvPr id="5" name="Resim 4">
            <a:extLst>
              <a:ext uri="{FF2B5EF4-FFF2-40B4-BE49-F238E27FC236}">
                <a16:creationId xmlns:a16="http://schemas.microsoft.com/office/drawing/2014/main" id="{90307FF6-6D31-CB80-EFD3-49D91B137EDA}"/>
              </a:ext>
            </a:extLst>
          </p:cNvPr>
          <p:cNvPicPr>
            <a:picLocks noChangeAspect="1"/>
          </p:cNvPicPr>
          <p:nvPr/>
        </p:nvPicPr>
        <p:blipFill>
          <a:blip r:embed="rId4"/>
          <a:stretch>
            <a:fillRect/>
          </a:stretch>
        </p:blipFill>
        <p:spPr>
          <a:xfrm>
            <a:off x="6176315" y="699064"/>
            <a:ext cx="2465522" cy="3312296"/>
          </a:xfrm>
          <a:prstGeom prst="rect">
            <a:avLst/>
          </a:prstGeom>
        </p:spPr>
      </p:pic>
      <p:pic>
        <p:nvPicPr>
          <p:cNvPr id="6" name="Resim 5">
            <a:extLst>
              <a:ext uri="{FF2B5EF4-FFF2-40B4-BE49-F238E27FC236}">
                <a16:creationId xmlns:a16="http://schemas.microsoft.com/office/drawing/2014/main" id="{13310A79-FB7B-119B-3F50-446BC88EB18A}"/>
              </a:ext>
            </a:extLst>
          </p:cNvPr>
          <p:cNvPicPr>
            <a:picLocks noChangeAspect="1"/>
          </p:cNvPicPr>
          <p:nvPr/>
        </p:nvPicPr>
        <p:blipFill>
          <a:blip r:embed="rId5"/>
          <a:stretch>
            <a:fillRect/>
          </a:stretch>
        </p:blipFill>
        <p:spPr>
          <a:xfrm>
            <a:off x="8883352" y="731648"/>
            <a:ext cx="2472509" cy="3321699"/>
          </a:xfrm>
          <a:prstGeom prst="rect">
            <a:avLst/>
          </a:prstGeom>
        </p:spPr>
      </p:pic>
    </p:spTree>
    <p:extLst>
      <p:ext uri="{BB962C8B-B14F-4D97-AF65-F5344CB8AC3E}">
        <p14:creationId xmlns:p14="http://schemas.microsoft.com/office/powerpoint/2010/main" val="3208511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a:extLst>
              <a:ext uri="{FF2B5EF4-FFF2-40B4-BE49-F238E27FC236}">
                <a16:creationId xmlns:a16="http://schemas.microsoft.com/office/drawing/2014/main" id="{735500B9-89F6-448A-9111-CDB276D863D4}"/>
              </a:ext>
            </a:extLst>
          </p:cNvPr>
          <p:cNvSpPr>
            <a:spLocks noGrp="1"/>
          </p:cNvSpPr>
          <p:nvPr>
            <p:ph idx="1"/>
          </p:nvPr>
        </p:nvSpPr>
        <p:spPr>
          <a:xfrm>
            <a:off x="463050" y="3887240"/>
            <a:ext cx="11106189" cy="2799187"/>
          </a:xfrm>
        </p:spPr>
        <p:txBody>
          <a:bodyPr>
            <a:normAutofit/>
          </a:bodyPr>
          <a:lstStyle/>
          <a:p>
            <a:pPr marL="0" indent="0" algn="just">
              <a:buNone/>
            </a:pPr>
            <a:endParaRPr lang="tr-TR" sz="1867" dirty="0">
              <a:solidFill>
                <a:srgbClr val="000000"/>
              </a:solidFill>
            </a:endParaRPr>
          </a:p>
          <a:p>
            <a:pPr marL="0" indent="0" algn="just">
              <a:buNone/>
            </a:pPr>
            <a:r>
              <a:rPr lang="tr-TR" sz="1900" b="1" dirty="0">
                <a:solidFill>
                  <a:schemeClr val="accent5"/>
                </a:solidFill>
              </a:rPr>
              <a:t>Mühendis ve Makina Güncel Dergisi, </a:t>
            </a:r>
            <a:r>
              <a:rPr lang="tr-TR" sz="1867" dirty="0">
                <a:solidFill>
                  <a:srgbClr val="000000"/>
                </a:solidFill>
              </a:rPr>
              <a:t>2017 yılından itibaren aylık periyotlarla yayın hayatına başlamıştır.</a:t>
            </a:r>
          </a:p>
          <a:p>
            <a:pPr marL="0" indent="0" algn="just">
              <a:buNone/>
            </a:pPr>
            <a:r>
              <a:rPr lang="tr-TR" sz="1800" dirty="0">
                <a:ea typeface="Calibri" panose="020F0502020204030204" pitchFamily="34" charset="0"/>
                <a:cs typeface="Times New Roman" panose="02020603050405020304" pitchFamily="18" charset="0"/>
              </a:rPr>
              <a:t>50</a:t>
            </a:r>
            <a:r>
              <a:rPr lang="tr-TR" sz="1800" dirty="0">
                <a:effectLst/>
                <a:ea typeface="Calibri" panose="020F0502020204030204" pitchFamily="34" charset="0"/>
                <a:cs typeface="Times New Roman" panose="02020603050405020304" pitchFamily="18" charset="0"/>
              </a:rPr>
              <a:t>. Dönemin başından Ocak 2025 tarihine kadar </a:t>
            </a:r>
            <a:r>
              <a:rPr lang="tr-TR" sz="1800" b="1" dirty="0">
                <a:ea typeface="Calibri" panose="020F0502020204030204" pitchFamily="34" charset="0"/>
                <a:cs typeface="Times New Roman" panose="02020603050405020304" pitchFamily="18" charset="0"/>
              </a:rPr>
              <a:t>8</a:t>
            </a:r>
            <a:r>
              <a:rPr lang="tr-TR" sz="1800" b="1" dirty="0">
                <a:effectLst/>
                <a:ea typeface="Calibri" panose="020F0502020204030204" pitchFamily="34" charset="0"/>
                <a:cs typeface="Times New Roman" panose="02020603050405020304" pitchFamily="18" charset="0"/>
              </a:rPr>
              <a:t> </a:t>
            </a:r>
            <a:r>
              <a:rPr lang="tr-TR" sz="1800" dirty="0">
                <a:effectLst/>
                <a:ea typeface="Calibri" panose="020F0502020204030204" pitchFamily="34" charset="0"/>
                <a:cs typeface="Times New Roman" panose="02020603050405020304" pitchFamily="18" charset="0"/>
              </a:rPr>
              <a:t>sayı yayımlanmış olup, İşçi Sağlığı ve İş Güvenliği, Entegre Lojistik Destek/ Ürün Destek, Sayısal Dönüşüm ve Yapay Zeka ve </a:t>
            </a:r>
            <a:r>
              <a:rPr lang="tr-TR" sz="1800" dirty="0">
                <a:ea typeface="Calibri" panose="020F0502020204030204" pitchFamily="34" charset="0"/>
                <a:cs typeface="Times New Roman" panose="02020603050405020304" pitchFamily="18" charset="0"/>
              </a:rPr>
              <a:t>Güvenilirlik </a:t>
            </a:r>
            <a:r>
              <a:rPr lang="tr-TR" sz="1800" dirty="0">
                <a:effectLst/>
                <a:ea typeface="Calibri" panose="020F0502020204030204" pitchFamily="34" charset="0"/>
                <a:cs typeface="Times New Roman" panose="02020603050405020304" pitchFamily="18" charset="0"/>
              </a:rPr>
              <a:t>başlıklarında </a:t>
            </a:r>
            <a:r>
              <a:rPr lang="tr-TR" sz="1800" b="1" dirty="0">
                <a:effectLst/>
                <a:ea typeface="Calibri" panose="020F0502020204030204" pitchFamily="34" charset="0"/>
                <a:cs typeface="Times New Roman" panose="02020603050405020304" pitchFamily="18" charset="0"/>
              </a:rPr>
              <a:t>5</a:t>
            </a:r>
            <a:r>
              <a:rPr lang="tr-TR" sz="1800" dirty="0">
                <a:effectLst/>
                <a:ea typeface="Calibri" panose="020F0502020204030204" pitchFamily="34" charset="0"/>
                <a:cs typeface="Times New Roman" panose="02020603050405020304" pitchFamily="18" charset="0"/>
              </a:rPr>
              <a:t> özel sayı ile Sürdürülebilirlik, Test ve Analiz, Elektrikli Araçlar, Üretim Planlama, Yenilenebilir Enerji vb. konularında güncel yazılara yer verilen </a:t>
            </a:r>
            <a:r>
              <a:rPr lang="tr-TR" sz="1800" b="1" dirty="0">
                <a:ea typeface="Calibri" panose="020F0502020204030204" pitchFamily="34" charset="0"/>
                <a:cs typeface="Times New Roman" panose="02020603050405020304" pitchFamily="18" charset="0"/>
              </a:rPr>
              <a:t>3</a:t>
            </a:r>
            <a:r>
              <a:rPr lang="tr-TR" sz="1800" dirty="0">
                <a:effectLst/>
                <a:ea typeface="Calibri" panose="020F0502020204030204" pitchFamily="34" charset="0"/>
                <a:cs typeface="Times New Roman" panose="02020603050405020304" pitchFamily="18" charset="0"/>
              </a:rPr>
              <a:t> karma sayı yayınlanmıştır. Ayrıca bu dönemde, dergimizde konularında uzman üyelerimiz ile yapmış olduğumuz söyleşilere ve sektör haberlerine yer verilmiştir</a:t>
            </a:r>
            <a:endParaRPr lang="tr-TR" sz="1867" dirty="0">
              <a:solidFill>
                <a:srgbClr val="000000"/>
              </a:solidFill>
            </a:endParaRPr>
          </a:p>
          <a:p>
            <a:pPr marL="0" indent="0" algn="just">
              <a:buNone/>
            </a:pPr>
            <a:r>
              <a:rPr lang="tr-TR" sz="1867" dirty="0">
                <a:solidFill>
                  <a:srgbClr val="000000"/>
                </a:solidFill>
              </a:rPr>
              <a:t>Dergimiz, tercih eden üyelerimize posta ile ulaştırılmış ve </a:t>
            </a:r>
            <a:r>
              <a:rPr lang="tr-TR" sz="1867" dirty="0">
                <a:solidFill>
                  <a:schemeClr val="accent1"/>
                </a:solidFill>
                <a:hlinkClick r:id="rId2">
                  <a:extLst>
                    <a:ext uri="{A12FA001-AC4F-418D-AE19-62706E023703}">
                      <ahyp:hlinkClr xmlns:ahyp="http://schemas.microsoft.com/office/drawing/2018/hyperlinkcolor" val="tx"/>
                    </a:ext>
                  </a:extLst>
                </a:hlinkClick>
              </a:rPr>
              <a:t>www.mmo.org.tr/muhendismakinaguncel</a:t>
            </a:r>
            <a:r>
              <a:rPr lang="tr-TR" sz="1867" dirty="0">
                <a:solidFill>
                  <a:schemeClr val="accent1"/>
                </a:solidFill>
              </a:rPr>
              <a:t>  </a:t>
            </a:r>
            <a:r>
              <a:rPr lang="tr-TR" sz="1867" dirty="0">
                <a:solidFill>
                  <a:srgbClr val="000000"/>
                </a:solidFill>
              </a:rPr>
              <a:t>adresinden de ihtiyacı olan üyelerimizin ve teknik elemanların ve ilgililerin erişimine sunulmuştur.</a:t>
            </a:r>
          </a:p>
          <a:p>
            <a:endParaRPr lang="tr-TR" sz="1867" dirty="0"/>
          </a:p>
        </p:txBody>
      </p:sp>
      <p:pic>
        <p:nvPicPr>
          <p:cNvPr id="2" name="Resim 1">
            <a:extLst>
              <a:ext uri="{FF2B5EF4-FFF2-40B4-BE49-F238E27FC236}">
                <a16:creationId xmlns:a16="http://schemas.microsoft.com/office/drawing/2014/main" id="{1785F590-B953-7A3B-E1B2-39EF195B3C39}"/>
              </a:ext>
            </a:extLst>
          </p:cNvPr>
          <p:cNvPicPr>
            <a:picLocks noChangeAspect="1"/>
          </p:cNvPicPr>
          <p:nvPr/>
        </p:nvPicPr>
        <p:blipFill>
          <a:blip r:embed="rId3"/>
          <a:stretch>
            <a:fillRect/>
          </a:stretch>
        </p:blipFill>
        <p:spPr>
          <a:xfrm>
            <a:off x="520480" y="363893"/>
            <a:ext cx="2571750" cy="3479524"/>
          </a:xfrm>
          <a:prstGeom prst="rect">
            <a:avLst/>
          </a:prstGeom>
        </p:spPr>
      </p:pic>
      <p:pic>
        <p:nvPicPr>
          <p:cNvPr id="3" name="Resim 2">
            <a:extLst>
              <a:ext uri="{FF2B5EF4-FFF2-40B4-BE49-F238E27FC236}">
                <a16:creationId xmlns:a16="http://schemas.microsoft.com/office/drawing/2014/main" id="{0CCA4778-136C-5CE9-6B52-8410440CCE0D}"/>
              </a:ext>
            </a:extLst>
          </p:cNvPr>
          <p:cNvPicPr>
            <a:picLocks noChangeAspect="1"/>
          </p:cNvPicPr>
          <p:nvPr/>
        </p:nvPicPr>
        <p:blipFill>
          <a:blip r:embed="rId4"/>
          <a:stretch>
            <a:fillRect/>
          </a:stretch>
        </p:blipFill>
        <p:spPr>
          <a:xfrm>
            <a:off x="3327579" y="363894"/>
            <a:ext cx="2571750" cy="3479524"/>
          </a:xfrm>
          <a:prstGeom prst="rect">
            <a:avLst/>
          </a:prstGeom>
        </p:spPr>
      </p:pic>
      <p:pic>
        <p:nvPicPr>
          <p:cNvPr id="4" name="Resim 3">
            <a:extLst>
              <a:ext uri="{FF2B5EF4-FFF2-40B4-BE49-F238E27FC236}">
                <a16:creationId xmlns:a16="http://schemas.microsoft.com/office/drawing/2014/main" id="{3DC18147-E76E-67DF-7F90-EC402E996BA0}"/>
              </a:ext>
            </a:extLst>
          </p:cNvPr>
          <p:cNvPicPr>
            <a:picLocks noChangeAspect="1"/>
          </p:cNvPicPr>
          <p:nvPr/>
        </p:nvPicPr>
        <p:blipFill>
          <a:blip r:embed="rId5"/>
          <a:stretch>
            <a:fillRect/>
          </a:stretch>
        </p:blipFill>
        <p:spPr>
          <a:xfrm>
            <a:off x="6134678" y="363894"/>
            <a:ext cx="2571750" cy="3479524"/>
          </a:xfrm>
          <a:prstGeom prst="rect">
            <a:avLst/>
          </a:prstGeom>
        </p:spPr>
      </p:pic>
      <p:pic>
        <p:nvPicPr>
          <p:cNvPr id="6" name="Resim 5">
            <a:extLst>
              <a:ext uri="{FF2B5EF4-FFF2-40B4-BE49-F238E27FC236}">
                <a16:creationId xmlns:a16="http://schemas.microsoft.com/office/drawing/2014/main" id="{DC7C5282-CBE3-A2B6-5F22-E2E6A30BCEC8}"/>
              </a:ext>
            </a:extLst>
          </p:cNvPr>
          <p:cNvPicPr>
            <a:picLocks noChangeAspect="1"/>
          </p:cNvPicPr>
          <p:nvPr/>
        </p:nvPicPr>
        <p:blipFill>
          <a:blip r:embed="rId6"/>
          <a:stretch>
            <a:fillRect/>
          </a:stretch>
        </p:blipFill>
        <p:spPr>
          <a:xfrm>
            <a:off x="8945346" y="363894"/>
            <a:ext cx="2571750" cy="3479524"/>
          </a:xfrm>
          <a:prstGeom prst="rect">
            <a:avLst/>
          </a:prstGeom>
        </p:spPr>
      </p:pic>
    </p:spTree>
    <p:extLst>
      <p:ext uri="{BB962C8B-B14F-4D97-AF65-F5344CB8AC3E}">
        <p14:creationId xmlns:p14="http://schemas.microsoft.com/office/powerpoint/2010/main" val="709605266"/>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9218" y="3432688"/>
            <a:ext cx="2386285" cy="2937913"/>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3937" y="3432688"/>
            <a:ext cx="2172128" cy="2937913"/>
          </a:xfrm>
          <a:prstGeom prst="rect">
            <a:avLst/>
          </a:prstGeom>
        </p:spPr>
      </p:pic>
      <p:sp>
        <p:nvSpPr>
          <p:cNvPr id="8" name="Metin kutusu 7">
            <a:extLst>
              <a:ext uri="{FF2B5EF4-FFF2-40B4-BE49-F238E27FC236}">
                <a16:creationId xmlns:a16="http://schemas.microsoft.com/office/drawing/2014/main" id="{4A7D318F-2DF0-4501-83FC-7969A011306C}"/>
              </a:ext>
            </a:extLst>
          </p:cNvPr>
          <p:cNvSpPr txBox="1"/>
          <p:nvPr/>
        </p:nvSpPr>
        <p:spPr>
          <a:xfrm>
            <a:off x="737118" y="306661"/>
            <a:ext cx="10944200" cy="1754326"/>
          </a:xfrm>
          <a:prstGeom prst="rect">
            <a:avLst/>
          </a:prstGeom>
          <a:noFill/>
        </p:spPr>
        <p:txBody>
          <a:bodyPr wrap="square">
            <a:spAutoFit/>
          </a:bodyPr>
          <a:lstStyle/>
          <a:p>
            <a:r>
              <a:rPr lang="tr-TR" b="1" i="0" dirty="0">
                <a:solidFill>
                  <a:schemeClr val="accent1"/>
                </a:solidFill>
                <a:effectLst/>
              </a:rPr>
              <a:t>Endüstri Mühendisliği Dergisi</a:t>
            </a:r>
            <a:r>
              <a:rPr lang="tr-TR" b="0" i="0" dirty="0">
                <a:solidFill>
                  <a:srgbClr val="000000"/>
                </a:solidFill>
                <a:effectLst/>
              </a:rPr>
              <a:t>, 4 aylık periyotlarda (Nisan, Ağustos, Aralık) yayımlanan hakemli ve uluslararası bir dergidir. Dergimiz, ulusal ULAKBİM–TR ve SOBİAD, uluslararası EBSCO, INDEX COPERNICUS, </a:t>
            </a:r>
            <a:r>
              <a:rPr lang="tr-TR" b="0" i="0" dirty="0" err="1">
                <a:solidFill>
                  <a:srgbClr val="000000"/>
                </a:solidFill>
                <a:effectLst/>
              </a:rPr>
              <a:t>ResearchBib</a:t>
            </a:r>
            <a:r>
              <a:rPr lang="tr-TR" b="0" i="0" dirty="0">
                <a:solidFill>
                  <a:srgbClr val="000000"/>
                </a:solidFill>
                <a:effectLst/>
              </a:rPr>
              <a:t> (</a:t>
            </a:r>
            <a:r>
              <a:rPr lang="tr-TR" b="0" i="0" dirty="0" err="1">
                <a:solidFill>
                  <a:srgbClr val="000000"/>
                </a:solidFill>
                <a:effectLst/>
              </a:rPr>
              <a:t>Academic</a:t>
            </a:r>
            <a:r>
              <a:rPr lang="tr-TR" b="0" i="0" dirty="0">
                <a:solidFill>
                  <a:srgbClr val="000000"/>
                </a:solidFill>
                <a:effectLst/>
              </a:rPr>
              <a:t> Resource Index) ve BASE veri tabanlarında taranmaktadır. Ayrıca bu dönem de </a:t>
            </a:r>
            <a:r>
              <a:rPr lang="tr-TR" b="0" i="0" dirty="0" err="1">
                <a:solidFill>
                  <a:srgbClr val="000000"/>
                </a:solidFill>
                <a:effectLst/>
              </a:rPr>
              <a:t>Proquest</a:t>
            </a:r>
            <a:r>
              <a:rPr lang="tr-TR" b="0" i="0" dirty="0">
                <a:solidFill>
                  <a:srgbClr val="000000"/>
                </a:solidFill>
                <a:effectLst/>
              </a:rPr>
              <a:t> veri tabanı tarafından da taranmaya başlanmıştır. </a:t>
            </a:r>
            <a:br>
              <a:rPr lang="tr-TR" dirty="0"/>
            </a:br>
            <a:r>
              <a:rPr lang="tr-TR" dirty="0">
                <a:solidFill>
                  <a:srgbClr val="000000"/>
                </a:solidFill>
                <a:ea typeface="Calibri" panose="020F0502020204030204" pitchFamily="34" charset="0"/>
                <a:cs typeface="Humanst521 BT"/>
              </a:rPr>
              <a:t>Dergimizin </a:t>
            </a:r>
            <a:r>
              <a:rPr lang="tr-TR" dirty="0">
                <a:solidFill>
                  <a:srgbClr val="000000"/>
                </a:solidFill>
                <a:effectLst/>
                <a:ea typeface="Calibri" panose="020F0502020204030204" pitchFamily="34" charset="0"/>
                <a:cs typeface="Humanst521 BT"/>
              </a:rPr>
              <a:t>50. dönemin başından itibaren </a:t>
            </a:r>
            <a:r>
              <a:rPr lang="tr-TR" b="1" dirty="0">
                <a:solidFill>
                  <a:srgbClr val="000000"/>
                </a:solidFill>
                <a:effectLst/>
                <a:ea typeface="Calibri" panose="020F0502020204030204" pitchFamily="34" charset="0"/>
                <a:cs typeface="Humanst521 BT"/>
              </a:rPr>
              <a:t>12 </a:t>
            </a:r>
            <a:r>
              <a:rPr lang="tr-TR" dirty="0">
                <a:solidFill>
                  <a:srgbClr val="000000"/>
                </a:solidFill>
                <a:effectLst/>
                <a:ea typeface="Calibri" panose="020F0502020204030204" pitchFamily="34" charset="0"/>
                <a:cs typeface="Humanst521 BT"/>
              </a:rPr>
              <a:t>makale ile </a:t>
            </a:r>
            <a:r>
              <a:rPr lang="tr-TR" b="1" dirty="0">
                <a:solidFill>
                  <a:srgbClr val="000000"/>
                </a:solidFill>
                <a:ea typeface="Calibri" panose="020F0502020204030204" pitchFamily="34" charset="0"/>
                <a:cs typeface="Humanst521 BT"/>
              </a:rPr>
              <a:t>2</a:t>
            </a:r>
            <a:r>
              <a:rPr lang="tr-TR" b="1" dirty="0">
                <a:solidFill>
                  <a:srgbClr val="000000"/>
                </a:solidFill>
                <a:effectLst/>
                <a:ea typeface="Calibri" panose="020F0502020204030204" pitchFamily="34" charset="0"/>
                <a:cs typeface="Humanst521 BT"/>
              </a:rPr>
              <a:t> </a:t>
            </a:r>
            <a:r>
              <a:rPr lang="tr-TR" dirty="0">
                <a:solidFill>
                  <a:srgbClr val="000000"/>
                </a:solidFill>
                <a:effectLst/>
                <a:ea typeface="Calibri" panose="020F0502020204030204" pitchFamily="34" charset="0"/>
                <a:cs typeface="Humanst521 BT"/>
              </a:rPr>
              <a:t>sayısı</a:t>
            </a:r>
            <a:r>
              <a:rPr lang="tr-TR" b="1" dirty="0">
                <a:solidFill>
                  <a:srgbClr val="000000"/>
                </a:solidFill>
                <a:effectLst/>
                <a:ea typeface="Calibri" panose="020F0502020204030204" pitchFamily="34" charset="0"/>
                <a:cs typeface="Humanst521 BT"/>
              </a:rPr>
              <a:t> </a:t>
            </a:r>
            <a:r>
              <a:rPr lang="tr-TR" dirty="0">
                <a:solidFill>
                  <a:srgbClr val="000000"/>
                </a:solidFill>
                <a:effectLst/>
                <a:ea typeface="Calibri" panose="020F0502020204030204" pitchFamily="34" charset="0"/>
                <a:cs typeface="Humanst521 BT"/>
              </a:rPr>
              <a:t>yayımlanmıştır.</a:t>
            </a:r>
          </a:p>
          <a:p>
            <a:endParaRPr lang="tr-TR" dirty="0">
              <a:latin typeface="-apple-system"/>
            </a:endParaRPr>
          </a:p>
        </p:txBody>
      </p:sp>
      <p:pic>
        <p:nvPicPr>
          <p:cNvPr id="7170" name="Picture 2">
            <a:extLst>
              <a:ext uri="{FF2B5EF4-FFF2-40B4-BE49-F238E27FC236}">
                <a16:creationId xmlns:a16="http://schemas.microsoft.com/office/drawing/2014/main" id="{D5B094B3-A5C3-FEB4-0C68-5783466D6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8656" y="3432688"/>
            <a:ext cx="2172128" cy="29379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9DF96348-037D-9678-DCB5-75E682337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095" y="3432688"/>
            <a:ext cx="2172127" cy="293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117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09127" y="3988319"/>
            <a:ext cx="10403632" cy="2185214"/>
          </a:xfrm>
          <a:prstGeom prst="rect">
            <a:avLst/>
          </a:prstGeom>
        </p:spPr>
        <p:txBody>
          <a:bodyPr wrap="square">
            <a:spAutoFit/>
          </a:bodyPr>
          <a:lstStyle/>
          <a:p>
            <a:pPr algn="just"/>
            <a:r>
              <a:rPr lang="tr-TR" sz="1700" b="1" dirty="0">
                <a:solidFill>
                  <a:schemeClr val="accent5"/>
                </a:solidFill>
              </a:rPr>
              <a:t>Tesisat Mühendisliği Dergisi, </a:t>
            </a:r>
            <a:r>
              <a:rPr lang="tr-TR" sz="1700" dirty="0"/>
              <a:t>tesisat mühendisliği alanındaki güncel gelişmeleri içeren makaleler, sektörle ilgili haberler, sektöre yönelik akademik çalışmalar ve duyuruları ile bu alanda çalışan makina mühendisleri arasında iletişimi ve bilgi birikimi aktarımını sağlamak üzere çıkarılan bir yayındır.</a:t>
            </a:r>
          </a:p>
          <a:p>
            <a:pPr algn="just"/>
            <a:endParaRPr lang="tr-TR" sz="1700" dirty="0"/>
          </a:p>
          <a:p>
            <a:pPr algn="just"/>
            <a:r>
              <a:rPr lang="tr-TR" sz="1700" b="1" dirty="0">
                <a:solidFill>
                  <a:schemeClr val="accent5"/>
                </a:solidFill>
              </a:rPr>
              <a:t>Tesisat Mühendisliği Dergisi</a:t>
            </a:r>
            <a:r>
              <a:rPr lang="tr-TR" sz="1700" dirty="0"/>
              <a:t>, 2018 yılı sayıları itibarıyla TÜBİTAK ULAKBİM TR Dizin tabanında </a:t>
            </a:r>
            <a:r>
              <a:rPr lang="tr-TR" sz="1700" dirty="0" err="1"/>
              <a:t>dizinlenmekte</a:t>
            </a:r>
            <a:r>
              <a:rPr lang="tr-TR" sz="1700" dirty="0"/>
              <a:t> olan ulusal hakemli bir dergidir.</a:t>
            </a:r>
          </a:p>
          <a:p>
            <a:pPr algn="just"/>
            <a:endParaRPr lang="tr-TR" sz="1700" dirty="0"/>
          </a:p>
          <a:p>
            <a:pPr algn="just"/>
            <a:r>
              <a:rPr lang="tr-TR" sz="1700" b="1" dirty="0">
                <a:solidFill>
                  <a:srgbClr val="000000"/>
                </a:solidFill>
                <a:effectLst/>
                <a:ea typeface="Calibri" panose="020F0502020204030204" pitchFamily="34" charset="0"/>
                <a:cs typeface="Humanst521 BT"/>
              </a:rPr>
              <a:t>Mayıs 2024- Ocak 2025 </a:t>
            </a:r>
            <a:r>
              <a:rPr lang="tr-TR" sz="1700" dirty="0">
                <a:solidFill>
                  <a:srgbClr val="000000"/>
                </a:solidFill>
                <a:effectLst/>
                <a:ea typeface="Calibri" panose="020F0502020204030204" pitchFamily="34" charset="0"/>
                <a:cs typeface="Humanst521 BT"/>
              </a:rPr>
              <a:t>tarihleri arasında </a:t>
            </a:r>
            <a:r>
              <a:rPr lang="tr-TR" sz="1700" b="1" dirty="0">
                <a:solidFill>
                  <a:srgbClr val="000000"/>
                </a:solidFill>
                <a:effectLst/>
                <a:ea typeface="Calibri" panose="020F0502020204030204" pitchFamily="34" charset="0"/>
                <a:cs typeface="Humanst521 BT"/>
              </a:rPr>
              <a:t>19</a:t>
            </a:r>
            <a:r>
              <a:rPr lang="tr-TR" sz="1700" dirty="0">
                <a:solidFill>
                  <a:srgbClr val="000000"/>
                </a:solidFill>
                <a:effectLst/>
                <a:ea typeface="Calibri" panose="020F0502020204030204" pitchFamily="34" charset="0"/>
                <a:cs typeface="Humanst521 BT"/>
              </a:rPr>
              <a:t> makale ile</a:t>
            </a:r>
            <a:r>
              <a:rPr lang="tr-TR" sz="1700" b="1" dirty="0">
                <a:solidFill>
                  <a:srgbClr val="000000"/>
                </a:solidFill>
                <a:effectLst/>
                <a:ea typeface="Calibri" panose="020F0502020204030204" pitchFamily="34" charset="0"/>
                <a:cs typeface="Humanst521 BT"/>
              </a:rPr>
              <a:t> 4 </a:t>
            </a:r>
            <a:r>
              <a:rPr lang="tr-TR" sz="1700" dirty="0">
                <a:solidFill>
                  <a:srgbClr val="000000"/>
                </a:solidFill>
                <a:effectLst/>
                <a:ea typeface="Calibri" panose="020F0502020204030204" pitchFamily="34" charset="0"/>
                <a:cs typeface="Humanst521 BT"/>
              </a:rPr>
              <a:t>sayısı yayımlanmıştır.</a:t>
            </a:r>
            <a:endParaRPr lang="tr-TR" dirty="0"/>
          </a:p>
        </p:txBody>
      </p:sp>
      <p:pic>
        <p:nvPicPr>
          <p:cNvPr id="3" name="Resim 2">
            <a:extLst>
              <a:ext uri="{FF2B5EF4-FFF2-40B4-BE49-F238E27FC236}">
                <a16:creationId xmlns:a16="http://schemas.microsoft.com/office/drawing/2014/main" id="{E1FB0F2B-AF29-DF44-67C3-7F96D2E6B067}"/>
              </a:ext>
            </a:extLst>
          </p:cNvPr>
          <p:cNvPicPr>
            <a:picLocks noChangeAspect="1"/>
          </p:cNvPicPr>
          <p:nvPr/>
        </p:nvPicPr>
        <p:blipFill>
          <a:blip r:embed="rId2"/>
          <a:stretch>
            <a:fillRect/>
          </a:stretch>
        </p:blipFill>
        <p:spPr>
          <a:xfrm>
            <a:off x="692997" y="474311"/>
            <a:ext cx="2495424" cy="3301990"/>
          </a:xfrm>
          <a:prstGeom prst="rect">
            <a:avLst/>
          </a:prstGeom>
        </p:spPr>
      </p:pic>
      <p:pic>
        <p:nvPicPr>
          <p:cNvPr id="4" name="Resim 3">
            <a:extLst>
              <a:ext uri="{FF2B5EF4-FFF2-40B4-BE49-F238E27FC236}">
                <a16:creationId xmlns:a16="http://schemas.microsoft.com/office/drawing/2014/main" id="{275A209D-2F55-B171-266A-E18D07EDE535}"/>
              </a:ext>
            </a:extLst>
          </p:cNvPr>
          <p:cNvPicPr>
            <a:picLocks noChangeAspect="1"/>
          </p:cNvPicPr>
          <p:nvPr/>
        </p:nvPicPr>
        <p:blipFill>
          <a:blip r:embed="rId3"/>
          <a:stretch>
            <a:fillRect/>
          </a:stretch>
        </p:blipFill>
        <p:spPr>
          <a:xfrm>
            <a:off x="3524250" y="474311"/>
            <a:ext cx="2571750" cy="3301990"/>
          </a:xfrm>
          <a:prstGeom prst="rect">
            <a:avLst/>
          </a:prstGeom>
        </p:spPr>
      </p:pic>
      <p:pic>
        <p:nvPicPr>
          <p:cNvPr id="5" name="Resim 4">
            <a:extLst>
              <a:ext uri="{FF2B5EF4-FFF2-40B4-BE49-F238E27FC236}">
                <a16:creationId xmlns:a16="http://schemas.microsoft.com/office/drawing/2014/main" id="{6439F3BB-4E73-CE4C-78A6-89A8EA11BD83}"/>
              </a:ext>
            </a:extLst>
          </p:cNvPr>
          <p:cNvPicPr>
            <a:picLocks noChangeAspect="1"/>
          </p:cNvPicPr>
          <p:nvPr/>
        </p:nvPicPr>
        <p:blipFill>
          <a:blip r:embed="rId4"/>
          <a:stretch>
            <a:fillRect/>
          </a:stretch>
        </p:blipFill>
        <p:spPr>
          <a:xfrm>
            <a:off x="6431829" y="475790"/>
            <a:ext cx="2571750" cy="3300512"/>
          </a:xfrm>
          <a:prstGeom prst="rect">
            <a:avLst/>
          </a:prstGeom>
        </p:spPr>
      </p:pic>
      <p:pic>
        <p:nvPicPr>
          <p:cNvPr id="6" name="Resim 5">
            <a:extLst>
              <a:ext uri="{FF2B5EF4-FFF2-40B4-BE49-F238E27FC236}">
                <a16:creationId xmlns:a16="http://schemas.microsoft.com/office/drawing/2014/main" id="{7E8B6917-73BD-111C-7F7B-10636285B5A1}"/>
              </a:ext>
            </a:extLst>
          </p:cNvPr>
          <p:cNvPicPr>
            <a:picLocks noChangeAspect="1"/>
          </p:cNvPicPr>
          <p:nvPr/>
        </p:nvPicPr>
        <p:blipFill>
          <a:blip r:embed="rId5"/>
          <a:stretch>
            <a:fillRect/>
          </a:stretch>
        </p:blipFill>
        <p:spPr>
          <a:xfrm>
            <a:off x="9339408" y="477127"/>
            <a:ext cx="2571750" cy="3299174"/>
          </a:xfrm>
          <a:prstGeom prst="rect">
            <a:avLst/>
          </a:prstGeom>
        </p:spPr>
      </p:pic>
    </p:spTree>
    <p:extLst>
      <p:ext uri="{BB962C8B-B14F-4D97-AF65-F5344CB8AC3E}">
        <p14:creationId xmlns:p14="http://schemas.microsoft.com/office/powerpoint/2010/main" val="1458030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4BB2FC63-BA03-8A06-4B64-E9E90E6B6599}"/>
              </a:ext>
            </a:extLst>
          </p:cNvPr>
          <p:cNvSpPr/>
          <p:nvPr/>
        </p:nvSpPr>
        <p:spPr>
          <a:xfrm>
            <a:off x="477422" y="731289"/>
            <a:ext cx="10783797" cy="1993494"/>
          </a:xfrm>
          <a:prstGeom prst="rect">
            <a:avLst/>
          </a:prstGeom>
        </p:spPr>
        <p:txBody>
          <a:bodyPr wrap="square">
            <a:spAutoFit/>
          </a:bodyPr>
          <a:lstStyle/>
          <a:p>
            <a:pPr algn="just">
              <a:spcBef>
                <a:spcPts val="565"/>
              </a:spcBef>
            </a:pPr>
            <a:r>
              <a:rPr lang="tr-TR" b="1" dirty="0">
                <a:solidFill>
                  <a:schemeClr val="accent1"/>
                </a:solidFill>
                <a:cs typeface="Times New Roman" panose="02020603050405020304" pitchFamily="18" charset="0"/>
              </a:rPr>
              <a:t>Oda bülteni, </a:t>
            </a:r>
            <a:r>
              <a:rPr lang="tr-TR" dirty="0">
                <a:cs typeface="Times New Roman" panose="02020603050405020304" pitchFamily="18" charset="0"/>
              </a:rPr>
              <a:t>Odamızın eylem ve etkinliklerini duyurmak, örgüt içi iletişimi sağlamak üzere Mayıs 2024- Ocak 2025 tarihleri arasında aylık olarak </a:t>
            </a:r>
            <a:r>
              <a:rPr lang="tr-TR" b="1" dirty="0">
                <a:cs typeface="Times New Roman" panose="02020603050405020304" pitchFamily="18" charset="0"/>
              </a:rPr>
              <a:t>8</a:t>
            </a:r>
            <a:r>
              <a:rPr lang="tr-TR" dirty="0">
                <a:cs typeface="Times New Roman" panose="02020603050405020304" pitchFamily="18" charset="0"/>
              </a:rPr>
              <a:t> sayı ile web sitemizden düzenli bir şekilde yayımlanarak en geniş kesime duyurulması sağlanmıştır. Ayrıca e-posta listeleri aracılığıyla üyelerimize elektronik bülten gönderilmiştir. 49. Dönemde yayın hayatına başlayan </a:t>
            </a:r>
            <a:r>
              <a:rPr lang="tr-TR" b="1" dirty="0">
                <a:solidFill>
                  <a:schemeClr val="accent1"/>
                </a:solidFill>
                <a:cs typeface="Times New Roman" panose="02020603050405020304" pitchFamily="18" charset="0"/>
              </a:rPr>
              <a:t>Sanayi ve Toplum Bültenimizin </a:t>
            </a:r>
            <a:r>
              <a:rPr lang="tr-TR" dirty="0">
                <a:cs typeface="Times New Roman" panose="02020603050405020304" pitchFamily="18" charset="0"/>
              </a:rPr>
              <a:t>de bu Dönemde, 3 aylık periyodlar ile </a:t>
            </a:r>
            <a:r>
              <a:rPr lang="tr-TR" b="1" dirty="0">
                <a:cs typeface="Times New Roman" panose="02020603050405020304" pitchFamily="18" charset="0"/>
              </a:rPr>
              <a:t>3 </a:t>
            </a:r>
            <a:r>
              <a:rPr lang="tr-TR" dirty="0">
                <a:cs typeface="Times New Roman" panose="02020603050405020304" pitchFamily="18" charset="0"/>
              </a:rPr>
              <a:t> sayısı yayımlanmıştır.</a:t>
            </a:r>
          </a:p>
          <a:p>
            <a:pPr algn="just">
              <a:lnSpc>
                <a:spcPts val="1350"/>
              </a:lnSpc>
              <a:spcBef>
                <a:spcPts val="565"/>
              </a:spcBef>
            </a:pPr>
            <a:endParaRPr lang="tr-T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350"/>
              </a:lnSpc>
              <a:spcBef>
                <a:spcPts val="565"/>
              </a:spcBef>
            </a:pP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Resim 1">
            <a:extLst>
              <a:ext uri="{FF2B5EF4-FFF2-40B4-BE49-F238E27FC236}">
                <a16:creationId xmlns:a16="http://schemas.microsoft.com/office/drawing/2014/main" id="{B07A9439-F48D-81EA-6407-3A796DCC90EC}"/>
              </a:ext>
            </a:extLst>
          </p:cNvPr>
          <p:cNvPicPr>
            <a:picLocks noChangeAspect="1"/>
          </p:cNvPicPr>
          <p:nvPr/>
        </p:nvPicPr>
        <p:blipFill>
          <a:blip r:embed="rId2"/>
          <a:stretch>
            <a:fillRect/>
          </a:stretch>
        </p:blipFill>
        <p:spPr>
          <a:xfrm>
            <a:off x="429856" y="2554836"/>
            <a:ext cx="2571750" cy="3571875"/>
          </a:xfrm>
          <a:prstGeom prst="rect">
            <a:avLst/>
          </a:prstGeom>
        </p:spPr>
      </p:pic>
      <p:pic>
        <p:nvPicPr>
          <p:cNvPr id="3" name="Resim 2">
            <a:extLst>
              <a:ext uri="{FF2B5EF4-FFF2-40B4-BE49-F238E27FC236}">
                <a16:creationId xmlns:a16="http://schemas.microsoft.com/office/drawing/2014/main" id="{E1903B79-E4B2-9BE8-F9C6-AA6ABD6E20ED}"/>
              </a:ext>
            </a:extLst>
          </p:cNvPr>
          <p:cNvPicPr>
            <a:picLocks noChangeAspect="1"/>
          </p:cNvPicPr>
          <p:nvPr/>
        </p:nvPicPr>
        <p:blipFill>
          <a:blip r:embed="rId3"/>
          <a:stretch>
            <a:fillRect/>
          </a:stretch>
        </p:blipFill>
        <p:spPr>
          <a:xfrm>
            <a:off x="3342945" y="2554836"/>
            <a:ext cx="2571750" cy="3571875"/>
          </a:xfrm>
          <a:prstGeom prst="rect">
            <a:avLst/>
          </a:prstGeom>
        </p:spPr>
      </p:pic>
      <p:pic>
        <p:nvPicPr>
          <p:cNvPr id="4" name="Resim 3">
            <a:extLst>
              <a:ext uri="{FF2B5EF4-FFF2-40B4-BE49-F238E27FC236}">
                <a16:creationId xmlns:a16="http://schemas.microsoft.com/office/drawing/2014/main" id="{E1B1999F-1CED-DE46-FF5A-0109C6A37639}"/>
              </a:ext>
            </a:extLst>
          </p:cNvPr>
          <p:cNvPicPr>
            <a:picLocks noChangeAspect="1"/>
          </p:cNvPicPr>
          <p:nvPr/>
        </p:nvPicPr>
        <p:blipFill>
          <a:blip r:embed="rId4"/>
          <a:stretch>
            <a:fillRect/>
          </a:stretch>
        </p:blipFill>
        <p:spPr>
          <a:xfrm>
            <a:off x="6170488" y="2554836"/>
            <a:ext cx="2571750" cy="3571875"/>
          </a:xfrm>
          <a:prstGeom prst="rect">
            <a:avLst/>
          </a:prstGeom>
        </p:spPr>
      </p:pic>
      <p:pic>
        <p:nvPicPr>
          <p:cNvPr id="6" name="Resim 5">
            <a:extLst>
              <a:ext uri="{FF2B5EF4-FFF2-40B4-BE49-F238E27FC236}">
                <a16:creationId xmlns:a16="http://schemas.microsoft.com/office/drawing/2014/main" id="{4B97CCD2-19B3-4662-1E2A-9C2B87B6D24A}"/>
              </a:ext>
            </a:extLst>
          </p:cNvPr>
          <p:cNvPicPr>
            <a:picLocks noChangeAspect="1"/>
          </p:cNvPicPr>
          <p:nvPr/>
        </p:nvPicPr>
        <p:blipFill>
          <a:blip r:embed="rId5"/>
          <a:stretch>
            <a:fillRect/>
          </a:stretch>
        </p:blipFill>
        <p:spPr>
          <a:xfrm>
            <a:off x="8998031" y="2624278"/>
            <a:ext cx="2571750" cy="3571875"/>
          </a:xfrm>
          <a:prstGeom prst="rect">
            <a:avLst/>
          </a:prstGeom>
        </p:spPr>
      </p:pic>
    </p:spTree>
    <p:extLst>
      <p:ext uri="{BB962C8B-B14F-4D97-AF65-F5344CB8AC3E}">
        <p14:creationId xmlns:p14="http://schemas.microsoft.com/office/powerpoint/2010/main" val="1333514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74574" y="196353"/>
            <a:ext cx="3492346" cy="523220"/>
          </a:xfrm>
          <a:prstGeom prst="rect">
            <a:avLst/>
          </a:prstGeom>
        </p:spPr>
        <p:txBody>
          <a:bodyPr wrap="square">
            <a:spAutoFit/>
          </a:bodyPr>
          <a:lstStyle/>
          <a:p>
            <a:pPr lvl="0" algn="ctr">
              <a:defRPr/>
            </a:pPr>
            <a:r>
              <a:rPr lang="tr-TR" sz="2800" b="1" dirty="0">
                <a:solidFill>
                  <a:srgbClr val="D97336"/>
                </a:solidFill>
                <a:latin typeface="Calibri" panose="020F0502020204030204" pitchFamily="34" charset="0"/>
                <a:ea typeface="Calibri" panose="020F0502020204030204" pitchFamily="34" charset="0"/>
                <a:cs typeface="Humanst521 BT"/>
              </a:rPr>
              <a:t> YAYIN ÇALIŞMALARI</a:t>
            </a: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68" y="1082350"/>
            <a:ext cx="4866944" cy="5197151"/>
          </a:xfrm>
          <a:prstGeom prst="rect">
            <a:avLst/>
          </a:prstGeom>
        </p:spPr>
      </p:pic>
      <p:sp>
        <p:nvSpPr>
          <p:cNvPr id="11" name="Metin kutusu 10"/>
          <p:cNvSpPr txBox="1"/>
          <p:nvPr/>
        </p:nvSpPr>
        <p:spPr>
          <a:xfrm>
            <a:off x="5463073" y="1268487"/>
            <a:ext cx="6128132" cy="3416320"/>
          </a:xfrm>
          <a:prstGeom prst="rect">
            <a:avLst/>
          </a:prstGeom>
          <a:noFill/>
        </p:spPr>
        <p:txBody>
          <a:bodyPr wrap="square" rtlCol="0">
            <a:spAutoFit/>
          </a:bodyPr>
          <a:lstStyle/>
          <a:p>
            <a:pPr marL="285750" indent="-285750">
              <a:buFont typeface="Wingdings" panose="05000000000000000000" pitchFamily="2" charset="2"/>
              <a:buChar char="Ø"/>
            </a:pPr>
            <a:r>
              <a:rPr lang="tr-TR" dirty="0">
                <a:cs typeface="Times New Roman" panose="02020603050405020304" pitchFamily="18" charset="0"/>
              </a:rPr>
              <a:t>Oda Yayınlarımızın online satışı kitap.mmo.org.tr adresinde başlatılmıştır. Sitede, basılı bulunan kitaplarımızın yanı sıra baskısı bulunmayan kitaplarımızın da .</a:t>
            </a:r>
            <a:r>
              <a:rPr lang="tr-TR" dirty="0" err="1">
                <a:cs typeface="Times New Roman" panose="02020603050405020304" pitchFamily="18" charset="0"/>
              </a:rPr>
              <a:t>pdf</a:t>
            </a:r>
            <a:r>
              <a:rPr lang="tr-TR" dirty="0">
                <a:cs typeface="Times New Roman" panose="02020603050405020304" pitchFamily="18" charset="0"/>
              </a:rPr>
              <a:t> satışı yapılmaktadır. Online kitap satış hizmetinin faaliyete geçtiği Nisan 2021 tarihinden itibaren </a:t>
            </a:r>
            <a:r>
              <a:rPr lang="tr-TR" b="1" dirty="0">
                <a:cs typeface="Times New Roman" panose="02020603050405020304" pitchFamily="18" charset="0"/>
              </a:rPr>
              <a:t>6269</a:t>
            </a:r>
            <a:r>
              <a:rPr lang="tr-TR" dirty="0">
                <a:cs typeface="Times New Roman" panose="02020603050405020304" pitchFamily="18" charset="0"/>
              </a:rPr>
              <a:t> siparişte toplam </a:t>
            </a:r>
            <a:r>
              <a:rPr lang="tr-TR" b="1" dirty="0">
                <a:cs typeface="Times New Roman" panose="02020603050405020304" pitchFamily="18" charset="0"/>
              </a:rPr>
              <a:t>17779</a:t>
            </a:r>
            <a:r>
              <a:rPr lang="tr-TR" dirty="0">
                <a:cs typeface="Times New Roman" panose="02020603050405020304" pitchFamily="18" charset="0"/>
              </a:rPr>
              <a:t> kitap satışı yapılmıştır. </a:t>
            </a:r>
          </a:p>
          <a:p>
            <a:pPr marL="285750" indent="-285750">
              <a:buFont typeface="Wingdings" panose="05000000000000000000" pitchFamily="2" charset="2"/>
              <a:buChar char="Ø"/>
            </a:pPr>
            <a:r>
              <a:rPr lang="tr-TR" dirty="0">
                <a:cs typeface="Times New Roman" panose="02020603050405020304" pitchFamily="18" charset="0"/>
              </a:rPr>
              <a:t>Baskısı tükenen ve basımı planlanmayan kitaplarımızın da düzenli olarak tarama işlemleri yapılarak siteye yüklenmesi devam etmektedir. </a:t>
            </a:r>
          </a:p>
          <a:p>
            <a:pPr marL="285750" indent="-285750">
              <a:buFont typeface="Wingdings" panose="05000000000000000000" pitchFamily="2" charset="2"/>
              <a:buChar char="Ø"/>
            </a:pPr>
            <a:r>
              <a:rPr lang="tr-TR" dirty="0">
                <a:cs typeface="Times New Roman" panose="02020603050405020304" pitchFamily="18" charset="0"/>
              </a:rPr>
              <a:t>Bu dönemde </a:t>
            </a:r>
            <a:r>
              <a:rPr lang="tr-TR" b="1" dirty="0">
                <a:cs typeface="Times New Roman" panose="02020603050405020304" pitchFamily="18" charset="0"/>
              </a:rPr>
              <a:t>2025</a:t>
            </a:r>
            <a:r>
              <a:rPr lang="tr-TR" dirty="0">
                <a:cs typeface="Times New Roman" panose="02020603050405020304" pitchFamily="18" charset="0"/>
              </a:rPr>
              <a:t> yılı ajandası basılmış olup, </a:t>
            </a:r>
            <a:r>
              <a:rPr lang="tr-TR" b="1" dirty="0">
                <a:cs typeface="Times New Roman" panose="02020603050405020304" pitchFamily="18" charset="0"/>
              </a:rPr>
              <a:t>33</a:t>
            </a:r>
            <a:r>
              <a:rPr lang="tr-TR" dirty="0">
                <a:cs typeface="Times New Roman" panose="02020603050405020304" pitchFamily="18" charset="0"/>
              </a:rPr>
              <a:t> firma, kurum, kuruluş reklamı 2025 yılı ajandasında yer almaktadır. </a:t>
            </a:r>
          </a:p>
          <a:p>
            <a:pPr marL="285750" indent="-285750">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p:txBody>
      </p:sp>
      <p:sp>
        <p:nvSpPr>
          <p:cNvPr id="5" name="AutoShape 73">
            <a:extLst>
              <a:ext uri="{FF2B5EF4-FFF2-40B4-BE49-F238E27FC236}">
                <a16:creationId xmlns:a16="http://schemas.microsoft.com/office/drawing/2014/main" id="{93366672-D6D5-22BF-CA2F-9D6B265C8E5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 name="AutoShape 2">
            <a:extLst>
              <a:ext uri="{FF2B5EF4-FFF2-40B4-BE49-F238E27FC236}">
                <a16:creationId xmlns:a16="http://schemas.microsoft.com/office/drawing/2014/main" id="{B4B9FF9E-9AC3-E2F8-CA9B-81E32209D86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 name="Resim 2">
            <a:extLst>
              <a:ext uri="{FF2B5EF4-FFF2-40B4-BE49-F238E27FC236}">
                <a16:creationId xmlns:a16="http://schemas.microsoft.com/office/drawing/2014/main" id="{E8870195-3C88-13C5-FC12-55B4F90599B4}"/>
              </a:ext>
            </a:extLst>
          </p:cNvPr>
          <p:cNvPicPr>
            <a:picLocks noChangeAspect="1"/>
          </p:cNvPicPr>
          <p:nvPr/>
        </p:nvPicPr>
        <p:blipFill>
          <a:blip r:embed="rId3"/>
          <a:stretch>
            <a:fillRect/>
          </a:stretch>
        </p:blipFill>
        <p:spPr>
          <a:xfrm>
            <a:off x="5803611" y="4424861"/>
            <a:ext cx="1614226" cy="2329304"/>
          </a:xfrm>
          <a:prstGeom prst="rect">
            <a:avLst/>
          </a:prstGeom>
        </p:spPr>
      </p:pic>
    </p:spTree>
    <p:extLst>
      <p:ext uri="{BB962C8B-B14F-4D97-AF65-F5344CB8AC3E}">
        <p14:creationId xmlns:p14="http://schemas.microsoft.com/office/powerpoint/2010/main" val="10786968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6486526" y="244260"/>
            <a:ext cx="5778246" cy="487506"/>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DİJİTAL DÖNÜŞÜM ÇALIŞMALARI</a:t>
            </a:r>
          </a:p>
        </p:txBody>
      </p:sp>
      <p:sp>
        <p:nvSpPr>
          <p:cNvPr id="6" name="Dikdörtgen 5"/>
          <p:cNvSpPr/>
          <p:nvPr/>
        </p:nvSpPr>
        <p:spPr>
          <a:xfrm>
            <a:off x="406527" y="1921072"/>
            <a:ext cx="11237976" cy="1909754"/>
          </a:xfrm>
          <a:prstGeom prst="rect">
            <a:avLst/>
          </a:prstGeom>
        </p:spPr>
        <p:txBody>
          <a:bodyPr wrap="square">
            <a:spAutoFit/>
          </a:bodyPr>
          <a:lstStyle/>
          <a:p>
            <a:pPr>
              <a:lnSpc>
                <a:spcPct val="115000"/>
              </a:lnSpc>
              <a:spcBef>
                <a:spcPts val="565"/>
              </a:spcBef>
            </a:pPr>
            <a:r>
              <a:rPr lang="tr-TR" sz="2000" b="1" u="sng" dirty="0">
                <a:solidFill>
                  <a:schemeClr val="accent1"/>
                </a:solidFill>
                <a:latin typeface="Times New Roman" panose="02020603050405020304" pitchFamily="18" charset="0"/>
                <a:ea typeface="+mj-ea"/>
                <a:cs typeface="Times New Roman" panose="02020603050405020304" pitchFamily="18" charset="0"/>
              </a:rPr>
              <a:t>DİJİTAL DÖNÜŞÜM FAALİYETLERİ</a:t>
            </a:r>
          </a:p>
          <a:p>
            <a:pPr>
              <a:lnSpc>
                <a:spcPct val="115000"/>
              </a:lnSpc>
              <a:spcBef>
                <a:spcPts val="565"/>
              </a:spcBef>
            </a:pPr>
            <a:endParaRPr lang="tr-TR" sz="2000" b="1" dirty="0">
              <a:solidFill>
                <a:schemeClr val="accent1"/>
              </a:solidFill>
              <a:effectLst>
                <a:outerShdw blurRad="63500" dist="38100" dir="5400000" algn="t" rotWithShape="0">
                  <a:prstClr val="black">
                    <a:alpha val="25000"/>
                  </a:prstClr>
                </a:outerShdw>
              </a:effectLst>
              <a:latin typeface="Times New Roman" panose="02020603050405020304" pitchFamily="18" charset="0"/>
              <a:ea typeface="+mj-ea"/>
              <a:cs typeface="Times New Roman" panose="02020603050405020304" pitchFamily="18" charset="0"/>
            </a:endParaRPr>
          </a:p>
          <a:p>
            <a:pPr algn="just">
              <a:lnSpc>
                <a:spcPct val="115000"/>
              </a:lnSpc>
              <a:spcBef>
                <a:spcPts val="565"/>
              </a:spcBef>
              <a:spcAft>
                <a:spcPts val="0"/>
              </a:spcAft>
            </a:pP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Üyelerimizin ve kamunun oda faaliyetlerinden daha etkin haber alması ve süreçlerini dijital ortamda daha kolay gerçekleştirebilmeleri; aynı zamanda Odamızın kendi iş süreçlerinin geliştirmesi ve dijitalleştirilerek yönetiminin kolaylaşması amacıyla dijital dönüşüm faaliyetleri yürütülmektedir.</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Dikdörtgen 6"/>
          <p:cNvSpPr/>
          <p:nvPr/>
        </p:nvSpPr>
        <p:spPr>
          <a:xfrm>
            <a:off x="406527" y="4052315"/>
            <a:ext cx="11420856" cy="2122119"/>
          </a:xfrm>
          <a:prstGeom prst="rect">
            <a:avLst/>
          </a:prstGeom>
        </p:spPr>
        <p:txBody>
          <a:bodyPr wrap="square">
            <a:spAutoFit/>
          </a:bodyPr>
          <a:lstStyle/>
          <a:p>
            <a:pPr algn="just">
              <a:lnSpc>
                <a:spcPct val="115000"/>
              </a:lnSpc>
              <a:spcBef>
                <a:spcPts val="565"/>
              </a:spcBef>
              <a:spcAft>
                <a:spcPts val="0"/>
              </a:spcAft>
            </a:pP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Üye deneyimi, üyelerimizin ihtiyaçlarını dikkate alarak en kolay ve en etkin yöntemlerle karşılamasını sağlamaktadır. Mobil uygulamamızda sağladığımız imkânlar ile üye deneyimi etkinliğinin artmasını geçtiğimiz bir yıl içerisinde sağlayarak bunun ölçülebilir ve yeni ihtiyaçlara cevap verilebilir bir duruma getirilmesi sağlanmaktadır.</a:t>
            </a:r>
          </a:p>
          <a:p>
            <a:pPr algn="just">
              <a:lnSpc>
                <a:spcPct val="115000"/>
              </a:lnSpc>
              <a:spcBef>
                <a:spcPts val="565"/>
              </a:spcBef>
              <a:spcAft>
                <a:spcPts val="0"/>
              </a:spcAft>
            </a:pP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565"/>
              </a:spcBef>
              <a:spcAft>
                <a:spcPts val="0"/>
              </a:spcAft>
            </a:pPr>
            <a:r>
              <a:rPr lang="tr-TR"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Makina Mobil Kullanıcı Verileri	</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2044700" algn="l"/>
              </a:tabLst>
            </a:pP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Türkiye Aktif Kullanıcı Sayısı	:   	</a:t>
            </a:r>
            <a:r>
              <a:rPr lang="tr-TR"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33.223</a:t>
            </a:r>
            <a:endParaRPr lang="tr-TR"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526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file.png"/>
          <p:cNvPicPr>
            <a:picLocks noChangeAspect="1"/>
          </p:cNvPicPr>
          <p:nvPr/>
        </p:nvPicPr>
        <p:blipFill>
          <a:blip r:embed="rId3" cstate="print"/>
          <a:srcRect l="23653" t="54788" r="34297" b="20464"/>
          <a:stretch>
            <a:fillRect/>
          </a:stretch>
        </p:blipFill>
        <p:spPr>
          <a:xfrm>
            <a:off x="0" y="0"/>
            <a:ext cx="12192000" cy="1444752"/>
          </a:xfrm>
          <a:prstGeom prst="rect">
            <a:avLst/>
          </a:prstGeom>
        </p:spPr>
      </p:pic>
      <p:pic>
        <p:nvPicPr>
          <p:cNvPr id="12" name="Picture 3" descr="D:\logommo.jpg"/>
          <p:cNvPicPr>
            <a:picLocks noChangeAspect="1" noChangeArrowheads="1"/>
          </p:cNvPicPr>
          <p:nvPr/>
        </p:nvPicPr>
        <p:blipFill>
          <a:blip r:embed="rId4"/>
          <a:srcRect/>
          <a:stretch>
            <a:fillRect/>
          </a:stretch>
        </p:blipFill>
        <p:spPr bwMode="auto">
          <a:xfrm>
            <a:off x="198781" y="189145"/>
            <a:ext cx="778484" cy="779230"/>
          </a:xfrm>
          <a:prstGeom prst="rect">
            <a:avLst/>
          </a:prstGeom>
          <a:noFill/>
        </p:spPr>
      </p:pic>
      <p:sp>
        <p:nvSpPr>
          <p:cNvPr id="13"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Metin kutusu 4"/>
          <p:cNvSpPr txBox="1"/>
          <p:nvPr/>
        </p:nvSpPr>
        <p:spPr>
          <a:xfrm>
            <a:off x="352425" y="1534783"/>
            <a:ext cx="11172825" cy="5109091"/>
          </a:xfrm>
          <a:prstGeom prst="rect">
            <a:avLst/>
          </a:prstGeom>
          <a:noFill/>
        </p:spPr>
        <p:txBody>
          <a:bodyPr wrap="square" rtlCol="0">
            <a:spAutoFit/>
          </a:bodyPr>
          <a:lstStyle/>
          <a:p>
            <a:endParaRPr lang="tr-TR" dirty="0"/>
          </a:p>
          <a:p>
            <a:r>
              <a:rPr lang="tr-TR" sz="2800" b="1" dirty="0">
                <a:solidFill>
                  <a:srgbClr val="0070C0"/>
                </a:solidFill>
                <a:latin typeface="Palatino Linotype" panose="02040502050505030304" pitchFamily="18" charset="0"/>
              </a:rPr>
              <a:t>TMMOB MAKİNA MÜHENDİSLERİ ODASI ÇALIŞMA DAYANAKLARI</a:t>
            </a:r>
          </a:p>
          <a:p>
            <a:endParaRPr lang="tr-TR" dirty="0">
              <a:latin typeface="Times New Roman" panose="02020603050405020304" pitchFamily="18" charset="0"/>
              <a:cs typeface="Times New Roman" panose="02020603050405020304" pitchFamily="18" charset="0"/>
            </a:endParaRPr>
          </a:p>
          <a:p>
            <a:pPr>
              <a:lnSpc>
                <a:spcPct val="150000"/>
              </a:lnSpc>
            </a:pPr>
            <a:r>
              <a:rPr lang="tr-TR" sz="2400" dirty="0">
                <a:latin typeface="Times New Roman" panose="02020603050405020304" pitchFamily="18" charset="0"/>
                <a:cs typeface="Times New Roman" panose="02020603050405020304" pitchFamily="18" charset="0"/>
              </a:rPr>
              <a:t>-Anayasa</a:t>
            </a:r>
          </a:p>
          <a:p>
            <a:pPr>
              <a:lnSpc>
                <a:spcPct val="150000"/>
              </a:lnSpc>
            </a:pPr>
            <a:r>
              <a:rPr lang="tr-TR" sz="2400" dirty="0">
                <a:latin typeface="Times New Roman" panose="02020603050405020304" pitchFamily="18" charset="0"/>
                <a:cs typeface="Times New Roman" panose="02020603050405020304" pitchFamily="18" charset="0"/>
              </a:rPr>
              <a:t>-Yasa</a:t>
            </a:r>
          </a:p>
          <a:p>
            <a:pPr>
              <a:lnSpc>
                <a:spcPct val="150000"/>
              </a:lnSpc>
            </a:pPr>
            <a:r>
              <a:rPr lang="tr-TR" sz="2400" dirty="0">
                <a:latin typeface="Times New Roman" panose="02020603050405020304" pitchFamily="18" charset="0"/>
                <a:cs typeface="Times New Roman" panose="02020603050405020304" pitchFamily="18" charset="0"/>
              </a:rPr>
              <a:t>-Yönetmelik </a:t>
            </a:r>
          </a:p>
          <a:p>
            <a:pPr>
              <a:lnSpc>
                <a:spcPct val="150000"/>
              </a:lnSpc>
            </a:pPr>
            <a:r>
              <a:rPr lang="tr-TR" sz="2400" dirty="0">
                <a:latin typeface="Times New Roman" panose="02020603050405020304" pitchFamily="18" charset="0"/>
                <a:cs typeface="Times New Roman" panose="02020603050405020304" pitchFamily="18" charset="0"/>
              </a:rPr>
              <a:t>-Çalışma ilkeleri</a:t>
            </a:r>
          </a:p>
          <a:p>
            <a:pPr>
              <a:lnSpc>
                <a:spcPct val="150000"/>
              </a:lnSpc>
            </a:pPr>
            <a:r>
              <a:rPr lang="tr-TR" sz="2400" dirty="0">
                <a:latin typeface="Times New Roman" panose="02020603050405020304" pitchFamily="18" charset="0"/>
                <a:cs typeface="Times New Roman" panose="02020603050405020304" pitchFamily="18" charset="0"/>
              </a:rPr>
              <a:t>-Genel kurul kararları</a:t>
            </a:r>
          </a:p>
          <a:p>
            <a:pPr>
              <a:lnSpc>
                <a:spcPct val="150000"/>
              </a:lnSpc>
            </a:pPr>
            <a:r>
              <a:rPr lang="tr-TR" sz="2400" dirty="0">
                <a:latin typeface="Times New Roman" panose="02020603050405020304" pitchFamily="18" charset="0"/>
                <a:cs typeface="Times New Roman" panose="02020603050405020304" pitchFamily="18" charset="0"/>
              </a:rPr>
              <a:t>-Çalışma programı</a:t>
            </a:r>
          </a:p>
          <a:p>
            <a:endParaRPr lang="tr-TR" dirty="0"/>
          </a:p>
        </p:txBody>
      </p:sp>
    </p:spTree>
    <p:extLst>
      <p:ext uri="{BB962C8B-B14F-4D97-AF65-F5344CB8AC3E}">
        <p14:creationId xmlns:p14="http://schemas.microsoft.com/office/powerpoint/2010/main" val="40320209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6486526" y="244260"/>
            <a:ext cx="5778246" cy="487506"/>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DİJİTAL DÖNÜŞÜM ÇALIŞMALARI</a:t>
            </a:r>
          </a:p>
        </p:txBody>
      </p:sp>
      <p:sp>
        <p:nvSpPr>
          <p:cNvPr id="13" name="Dikdörtgen 12"/>
          <p:cNvSpPr/>
          <p:nvPr/>
        </p:nvSpPr>
        <p:spPr>
          <a:xfrm>
            <a:off x="429603" y="1274388"/>
            <a:ext cx="11393754" cy="2115964"/>
          </a:xfrm>
          <a:prstGeom prst="rect">
            <a:avLst/>
          </a:prstGeom>
        </p:spPr>
        <p:txBody>
          <a:bodyPr wrap="square">
            <a:spAutoFit/>
          </a:bodyPr>
          <a:lstStyle/>
          <a:p>
            <a:pPr>
              <a:lnSpc>
                <a:spcPct val="115000"/>
              </a:lnSpc>
              <a:spcBef>
                <a:spcPts val="565"/>
              </a:spcBef>
            </a:pPr>
            <a:r>
              <a:rPr lang="tr-TR" sz="2000" b="1" u="sng" dirty="0">
                <a:solidFill>
                  <a:schemeClr val="accent1"/>
                </a:solidFill>
                <a:latin typeface="Times New Roman" panose="02020603050405020304" pitchFamily="18" charset="0"/>
                <a:ea typeface="+mj-ea"/>
                <a:cs typeface="Times New Roman" panose="02020603050405020304" pitchFamily="18" charset="0"/>
              </a:rPr>
              <a:t>MAKİNA MOBİL</a:t>
            </a:r>
          </a:p>
          <a:p>
            <a:pPr algn="just">
              <a:lnSpc>
                <a:spcPct val="115000"/>
              </a:lnSpc>
              <a:spcBef>
                <a:spcPts val="565"/>
              </a:spcBef>
              <a:spcAft>
                <a:spcPts val="0"/>
              </a:spcAft>
            </a:pP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Üyelerimizin Oda faaliyetlerini dijital ortamda takip etme, online etkinlik ve eğitim kaydı, online ödeme, aidat ödeme, aidat muafiyet başvuruları, üyelik başvuruları, özgeçmiş oluşturma, iş ilanı başvuruları, iş ilanı verme, eğitim forumları, yayınlar, makina </a:t>
            </a:r>
            <a:r>
              <a:rPr lang="tr-T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tv</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vb. hizmetleri içeren mobil uygulamamız Üyelerimizin yönetim kurulları ve iş birimleri ile iletişime geçerek dijital platformda Üye ilişkileri geliştirilerek, Üyelerimizin Oda faaliyetlerini daha etkin takip edip katılmasını ve süreçlerin kolayca yönetebilmesini sağlamak üzere tasarlanmıştır.</a:t>
            </a:r>
            <a:endParaRPr lang="tr-TR"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Resi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603" y="3591901"/>
            <a:ext cx="7098792" cy="3134923"/>
          </a:xfrm>
          <a:prstGeom prst="rect">
            <a:avLst/>
          </a:prstGeom>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8233" y="3494474"/>
            <a:ext cx="1828556" cy="3302392"/>
          </a:xfrm>
          <a:prstGeom prst="rect">
            <a:avLst/>
          </a:prstGeom>
        </p:spPr>
      </p:pic>
    </p:spTree>
    <p:extLst>
      <p:ext uri="{BB962C8B-B14F-4D97-AF65-F5344CB8AC3E}">
        <p14:creationId xmlns:p14="http://schemas.microsoft.com/office/powerpoint/2010/main" val="37466636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6486526" y="244260"/>
            <a:ext cx="5778246" cy="487506"/>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DİJİTAL DÖNÜŞÜM ÇALIŞMALARI</a:t>
            </a:r>
          </a:p>
        </p:txBody>
      </p:sp>
      <p:sp>
        <p:nvSpPr>
          <p:cNvPr id="6" name="Dikdörtgen 5"/>
          <p:cNvSpPr/>
          <p:nvPr/>
        </p:nvSpPr>
        <p:spPr>
          <a:xfrm>
            <a:off x="586033" y="1853353"/>
            <a:ext cx="11019934" cy="3539430"/>
          </a:xfrm>
          <a:prstGeom prst="rect">
            <a:avLst/>
          </a:prstGeom>
        </p:spPr>
        <p:txBody>
          <a:bodyPr wrap="square">
            <a:spAutoFit/>
          </a:bodyPr>
          <a:lstStyle/>
          <a:p>
            <a:pPr>
              <a:lnSpc>
                <a:spcPct val="150000"/>
              </a:lnSpc>
              <a:spcBef>
                <a:spcPts val="565"/>
              </a:spcBef>
              <a:spcAft>
                <a:spcPts val="0"/>
              </a:spcAft>
            </a:pPr>
            <a:r>
              <a:rPr lang="tr-TR" sz="2000" b="1" u="sng" dirty="0">
                <a:solidFill>
                  <a:schemeClr val="accent1"/>
                </a:solidFill>
                <a:latin typeface="Times New Roman" panose="02020603050405020304" pitchFamily="18" charset="0"/>
                <a:ea typeface="+mj-ea"/>
                <a:cs typeface="Times New Roman" panose="02020603050405020304" pitchFamily="18" charset="0"/>
              </a:rPr>
              <a:t>MAKİNA CHATBOT</a:t>
            </a:r>
          </a:p>
          <a:p>
            <a:pPr algn="just">
              <a:lnSpc>
                <a:spcPct val="150000"/>
              </a:lnSpc>
              <a:spcBef>
                <a:spcPts val="565"/>
              </a:spcBef>
              <a:spcAft>
                <a:spcPts val="0"/>
              </a:spcAft>
            </a:pP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Meslektaşlarımızla daha fazla etkileşime geçmek, Üyelerimizin sorularını hızlı ve kesintisiz yanıtlamak için yapay zekâdan faydalanarak MAKİNA </a:t>
            </a:r>
            <a:r>
              <a:rPr lang="tr-T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chatbot’u</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devreye aldık. Teknolojinin ilerlemesi ile insan hayatındaki zaman daha değerli bir duruma geldi. Bütün teknolojik çalışmaların odak noktası insan hayatını kolaylaştırmak üzere olmuştur. Dijital Dönüşüm Birimi olarak; Üyelerimizin oda etkileşimlerini hızlandırmak ve değer yaratmak üzerine birçok çalışmalar ve geliştirmeler yapılmaktadır. Biz teknolojinin yeni bir dalı olan “Yapay Zekâ” (AI) tabanlı </a:t>
            </a:r>
            <a:r>
              <a:rPr lang="tr-T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chatbot</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ve </a:t>
            </a:r>
            <a:r>
              <a:rPr lang="tr-T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hibrid</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canlı destek sistemini kullanarak, Üyelerimizin taleplerine daha hızlı ve efektif yanıt vermeyi mümkün hale getiriyoruz.</a:t>
            </a:r>
          </a:p>
        </p:txBody>
      </p:sp>
    </p:spTree>
    <p:extLst>
      <p:ext uri="{BB962C8B-B14F-4D97-AF65-F5344CB8AC3E}">
        <p14:creationId xmlns:p14="http://schemas.microsoft.com/office/powerpoint/2010/main" val="37538981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6486526" y="244260"/>
            <a:ext cx="5778246" cy="487506"/>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DİJİTAL DÖNÜŞÜM ÇALIŞMALARI</a:t>
            </a:r>
          </a:p>
        </p:txBody>
      </p:sp>
      <p:graphicFrame>
        <p:nvGraphicFramePr>
          <p:cNvPr id="6" name="Tablo 5"/>
          <p:cNvGraphicFramePr>
            <a:graphicFrameLocks noGrp="1"/>
          </p:cNvGraphicFramePr>
          <p:nvPr>
            <p:extLst>
              <p:ext uri="{D42A27DB-BD31-4B8C-83A1-F6EECF244321}">
                <p14:modId xmlns:p14="http://schemas.microsoft.com/office/powerpoint/2010/main" val="131038093"/>
              </p:ext>
            </p:extLst>
          </p:nvPr>
        </p:nvGraphicFramePr>
        <p:xfrm>
          <a:off x="528930" y="3183390"/>
          <a:ext cx="3300398" cy="2531613"/>
        </p:xfrm>
        <a:graphic>
          <a:graphicData uri="http://schemas.openxmlformats.org/drawingml/2006/table">
            <a:tbl>
              <a:tblPr>
                <a:tableStyleId>{5C22544A-7EE6-4342-B048-85BDC9FD1C3A}</a:tableStyleId>
              </a:tblPr>
              <a:tblGrid>
                <a:gridCol w="3300398">
                  <a:extLst>
                    <a:ext uri="{9D8B030D-6E8A-4147-A177-3AD203B41FA5}">
                      <a16:colId xmlns:a16="http://schemas.microsoft.com/office/drawing/2014/main" val="20000"/>
                    </a:ext>
                  </a:extLst>
                </a:gridCol>
              </a:tblGrid>
              <a:tr h="361659">
                <a:tc>
                  <a:txBody>
                    <a:bodyPr/>
                    <a:lstStyle/>
                    <a:p>
                      <a:pPr algn="just">
                        <a:lnSpc>
                          <a:spcPts val="1350"/>
                        </a:lnSpc>
                        <a:spcBef>
                          <a:spcPts val="565"/>
                        </a:spcBef>
                        <a:spcAft>
                          <a:spcPts val="0"/>
                        </a:spcAft>
                      </a:pPr>
                      <a:r>
                        <a:rPr lang="tr-TR" sz="1400" dirty="0">
                          <a:effectLst/>
                          <a:latin typeface="Times New Roman" panose="02020603050405020304" pitchFamily="18" charset="0"/>
                          <a:cs typeface="Times New Roman" panose="02020603050405020304" pitchFamily="18" charset="0"/>
                        </a:rPr>
                        <a:t>https://www.mmo.org.tr</a:t>
                      </a:r>
                      <a:endPar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0000"/>
                  </a:ext>
                </a:extLst>
              </a:tr>
              <a:tr h="361659">
                <a:tc>
                  <a:txBody>
                    <a:bodyPr/>
                    <a:lstStyle/>
                    <a:p>
                      <a:pPr algn="just">
                        <a:lnSpc>
                          <a:spcPts val="1350"/>
                        </a:lnSpc>
                        <a:spcBef>
                          <a:spcPts val="565"/>
                        </a:spcBef>
                        <a:spcAft>
                          <a:spcPts val="0"/>
                        </a:spcAft>
                      </a:pPr>
                      <a:r>
                        <a:rPr lang="tr-TR" sz="1400" dirty="0">
                          <a:effectLst/>
                          <a:latin typeface="Times New Roman" panose="02020603050405020304" pitchFamily="18" charset="0"/>
                          <a:cs typeface="Times New Roman" panose="02020603050405020304" pitchFamily="18" charset="0"/>
                        </a:rPr>
                        <a:t>http://www.asansorkontrolmerkezi.org/</a:t>
                      </a:r>
                      <a:endPar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0001"/>
                  </a:ext>
                </a:extLst>
              </a:tr>
              <a:tr h="361659">
                <a:tc>
                  <a:txBody>
                    <a:bodyPr/>
                    <a:lstStyle/>
                    <a:p>
                      <a:pPr algn="just">
                        <a:lnSpc>
                          <a:spcPts val="1350"/>
                        </a:lnSpc>
                        <a:spcBef>
                          <a:spcPts val="565"/>
                        </a:spcBef>
                        <a:spcAft>
                          <a:spcPts val="0"/>
                        </a:spcAft>
                      </a:pPr>
                      <a:r>
                        <a:rPr lang="tr-TR" sz="1400" dirty="0">
                          <a:effectLst/>
                          <a:latin typeface="Times New Roman" panose="02020603050405020304" pitchFamily="18" charset="0"/>
                          <a:cs typeface="Times New Roman" panose="02020603050405020304" pitchFamily="18" charset="0"/>
                        </a:rPr>
                        <a:t>http://www.mmomuayene.org/</a:t>
                      </a:r>
                      <a:endPar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0003"/>
                  </a:ext>
                </a:extLst>
              </a:tr>
              <a:tr h="361659">
                <a:tc>
                  <a:txBody>
                    <a:bodyPr/>
                    <a:lstStyle/>
                    <a:p>
                      <a:pPr algn="just">
                        <a:lnSpc>
                          <a:spcPts val="1350"/>
                        </a:lnSpc>
                        <a:spcBef>
                          <a:spcPts val="565"/>
                        </a:spcBef>
                        <a:spcAft>
                          <a:spcPts val="0"/>
                        </a:spcAft>
                      </a:pPr>
                      <a:r>
                        <a:rPr lang="tr-TR" sz="1400">
                          <a:effectLst/>
                          <a:latin typeface="Times New Roman" panose="02020603050405020304" pitchFamily="18" charset="0"/>
                          <a:cs typeface="Times New Roman" panose="02020603050405020304" pitchFamily="18" charset="0"/>
                        </a:rPr>
                        <a:t>http://www.kalmem.org/</a:t>
                      </a:r>
                      <a:endParaRPr lang="tr-TR"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0004"/>
                  </a:ext>
                </a:extLst>
              </a:tr>
              <a:tr h="361659">
                <a:tc>
                  <a:txBody>
                    <a:bodyPr/>
                    <a:lstStyle/>
                    <a:p>
                      <a:pPr algn="just">
                        <a:lnSpc>
                          <a:spcPts val="1350"/>
                        </a:lnSpc>
                        <a:spcBef>
                          <a:spcPts val="565"/>
                        </a:spcBef>
                        <a:spcAft>
                          <a:spcPts val="0"/>
                        </a:spcAft>
                      </a:pPr>
                      <a:r>
                        <a:rPr lang="tr-TR" sz="1400" dirty="0">
                          <a:effectLst/>
                          <a:latin typeface="Times New Roman" panose="02020603050405020304" pitchFamily="18" charset="0"/>
                          <a:cs typeface="Times New Roman" panose="02020603050405020304" pitchFamily="18" charset="0"/>
                        </a:rPr>
                        <a:t>https://www.kemm.org.tr/</a:t>
                      </a:r>
                      <a:endPar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0005"/>
                  </a:ext>
                </a:extLst>
              </a:tr>
              <a:tr h="361659">
                <a:tc>
                  <a:txBody>
                    <a:bodyPr/>
                    <a:lstStyle/>
                    <a:p>
                      <a:pPr algn="just">
                        <a:lnSpc>
                          <a:spcPts val="1350"/>
                        </a:lnSpc>
                        <a:spcBef>
                          <a:spcPts val="565"/>
                        </a:spcBef>
                        <a:spcAft>
                          <a:spcPts val="0"/>
                        </a:spcAft>
                      </a:pPr>
                      <a:r>
                        <a:rPr lang="tr-TR" sz="1400" dirty="0">
                          <a:effectLst/>
                          <a:latin typeface="Times New Roman" panose="02020603050405020304" pitchFamily="18" charset="0"/>
                          <a:cs typeface="Times New Roman" panose="02020603050405020304" pitchFamily="18" charset="0"/>
                        </a:rPr>
                        <a:t>https://makina.mmo.org.tr/</a:t>
                      </a:r>
                      <a:endPar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0006"/>
                  </a:ext>
                </a:extLst>
              </a:tr>
              <a:tr h="361659">
                <a:tc>
                  <a:txBody>
                    <a:bodyPr/>
                    <a:lstStyle/>
                    <a:p>
                      <a:pPr algn="just">
                        <a:lnSpc>
                          <a:spcPts val="1350"/>
                        </a:lnSpc>
                        <a:spcBef>
                          <a:spcPts val="565"/>
                        </a:spcBef>
                        <a:spcAft>
                          <a:spcPts val="0"/>
                        </a:spcAft>
                      </a:pPr>
                      <a:r>
                        <a:rPr lang="tr-TR" sz="1400" dirty="0">
                          <a:effectLst/>
                          <a:latin typeface="Times New Roman" panose="02020603050405020304" pitchFamily="18" charset="0"/>
                          <a:cs typeface="Times New Roman" panose="02020603050405020304" pitchFamily="18" charset="0"/>
                        </a:rPr>
                        <a:t>https://kitap.mmo.org.tr/</a:t>
                      </a:r>
                      <a:endPar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0007"/>
                  </a:ext>
                </a:extLst>
              </a:tr>
            </a:tbl>
          </a:graphicData>
        </a:graphic>
      </p:graphicFrame>
      <p:sp>
        <p:nvSpPr>
          <p:cNvPr id="7" name="Rectangle 1"/>
          <p:cNvSpPr>
            <a:spLocks noChangeArrowheads="1"/>
          </p:cNvSpPr>
          <p:nvPr/>
        </p:nvSpPr>
        <p:spPr bwMode="auto">
          <a:xfrm>
            <a:off x="357531" y="1664208"/>
            <a:ext cx="1134044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tr-TR" altLang="tr-TR" sz="2000" b="1" u="sng" dirty="0">
                <a:solidFill>
                  <a:schemeClr val="accent1"/>
                </a:solidFill>
                <a:latin typeface="Times New Roman" panose="02020603050405020304" pitchFamily="18" charset="0"/>
                <a:ea typeface="+mj-ea"/>
                <a:cs typeface="Times New Roman" panose="02020603050405020304" pitchFamily="18" charset="0"/>
              </a:rPr>
              <a:t>MMO WEB SİTESİ</a:t>
            </a:r>
          </a:p>
          <a:p>
            <a:pPr marL="0" marR="0" lvl="0" indent="0" algn="l" defTabSz="914400" rtl="0" eaLnBrk="0" fontAlgn="base" latinLnBrk="0" hangingPunct="0">
              <a:lnSpc>
                <a:spcPct val="100000"/>
              </a:lnSpc>
              <a:spcBef>
                <a:spcPct val="0"/>
              </a:spcBef>
              <a:spcAft>
                <a:spcPct val="0"/>
              </a:spcAft>
              <a:buClrTx/>
              <a:buSzTx/>
              <a:buFontTx/>
              <a:buNone/>
              <a:tabLst/>
            </a:pPr>
            <a:endParaRPr lang="tr-TR" altLang="tr-TR" sz="2000" b="1" u="sng" dirty="0">
              <a:solidFill>
                <a:schemeClr val="accent1"/>
              </a:solidFill>
              <a:latin typeface="Times New Roman" panose="02020603050405020304" pitchFamily="18" charset="0"/>
              <a:ea typeface="+mj-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tr-TR" alt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Oda Web sitesinde farklı isimlerle ulaşılabilirlik ve sadeleşme sağlanmış tekrar tasarlanmıştır. 2018 yılından bu yana sadece ana sitemizde  12,5 milyonu aşan ziyaretçimiz olmuştur.  Web sayfalarımızdan bazıları aşağıda listelenmiştir.</a:t>
            </a:r>
          </a:p>
        </p:txBody>
      </p:sp>
    </p:spTree>
    <p:extLst>
      <p:ext uri="{BB962C8B-B14F-4D97-AF65-F5344CB8AC3E}">
        <p14:creationId xmlns:p14="http://schemas.microsoft.com/office/powerpoint/2010/main" val="7869946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5857875" y="244260"/>
            <a:ext cx="6406897" cy="487506"/>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KURUM VE KURULUŞLARLA İLİŞKİLER</a:t>
            </a:r>
          </a:p>
        </p:txBody>
      </p:sp>
      <p:sp>
        <p:nvSpPr>
          <p:cNvPr id="8" name="Dikdörtgen 7"/>
          <p:cNvSpPr/>
          <p:nvPr/>
        </p:nvSpPr>
        <p:spPr>
          <a:xfrm>
            <a:off x="-387412" y="1264919"/>
            <a:ext cx="8970213" cy="454804"/>
          </a:xfrm>
          <a:prstGeom prst="rect">
            <a:avLst/>
          </a:prstGeom>
        </p:spPr>
        <p:txBody>
          <a:bodyPr wrap="none">
            <a:spAutoFit/>
          </a:bodyPr>
          <a:lstStyle/>
          <a:p>
            <a:pPr marR="64135" lvl="1" algn="r">
              <a:lnSpc>
                <a:spcPct val="131000"/>
              </a:lnSpc>
              <a:spcBef>
                <a:spcPts val="845"/>
              </a:spcBef>
              <a:spcAft>
                <a:spcPts val="0"/>
              </a:spcAft>
              <a:buClr>
                <a:srgbClr val="231F20"/>
              </a:buClr>
              <a:buSzPts val="950"/>
              <a:tabLst>
                <a:tab pos="327025" algn="l"/>
              </a:tabLst>
            </a:pPr>
            <a:r>
              <a:rPr lang="tr-TR" sz="2000" b="1" u="sng" dirty="0">
                <a:solidFill>
                  <a:schemeClr val="accent1"/>
                </a:solidFill>
                <a:latin typeface="Times New Roman" panose="02020603050405020304" pitchFamily="18" charset="0"/>
                <a:ea typeface="+mj-ea"/>
                <a:cs typeface="Times New Roman" panose="02020603050405020304" pitchFamily="18" charset="0"/>
              </a:rPr>
              <a:t>BAKANLIKLAR, KAMU KURUM VE KURULUŞLARIYLA İLİŞKİLER</a:t>
            </a:r>
          </a:p>
        </p:txBody>
      </p:sp>
      <p:sp>
        <p:nvSpPr>
          <p:cNvPr id="9" name="Dikdörtgen 8"/>
          <p:cNvSpPr/>
          <p:nvPr/>
        </p:nvSpPr>
        <p:spPr>
          <a:xfrm>
            <a:off x="107341" y="1821549"/>
            <a:ext cx="11548872" cy="646331"/>
          </a:xfrm>
          <a:prstGeom prst="rect">
            <a:avLst/>
          </a:prstGeom>
        </p:spPr>
        <p:txBody>
          <a:bodyPr wrap="square">
            <a:spAutoFit/>
          </a:bodyPr>
          <a:lstStyle/>
          <a:p>
            <a:r>
              <a:rPr lang="tr-TR" dirty="0">
                <a:latin typeface="Times New Roman" panose="02020603050405020304" pitchFamily="18" charset="0"/>
                <a:cs typeface="Times New Roman" panose="02020603050405020304" pitchFamily="18" charset="0"/>
              </a:rPr>
              <a:t>Odamız, meslek alanlarımızla ilgili aşağıda yer alan bakanlık, kurum ve kuruluşlarla toplum ve kamu yararı doğrultusunda kalıcı ve kurumsal ilişkiler geliştirmiş, çok yönlü çalışmalar yürütmüştür. </a:t>
            </a:r>
          </a:p>
        </p:txBody>
      </p:sp>
      <p:sp>
        <p:nvSpPr>
          <p:cNvPr id="13" name="Dikdörtgen 12"/>
          <p:cNvSpPr/>
          <p:nvPr/>
        </p:nvSpPr>
        <p:spPr>
          <a:xfrm>
            <a:off x="194115" y="2645151"/>
            <a:ext cx="6096000" cy="4185761"/>
          </a:xfrm>
          <a:prstGeom prst="rect">
            <a:avLst/>
          </a:prstGeom>
        </p:spPr>
        <p:txBody>
          <a:bodyPr>
            <a:spAutoFit/>
          </a:bodyPr>
          <a:lstStyle/>
          <a:p>
            <a:pPr marL="1143000" lvl="2" indent="-228600" algn="just">
              <a:spcBef>
                <a:spcPts val="255"/>
              </a:spcBef>
              <a:spcAft>
                <a:spcPts val="0"/>
              </a:spcAft>
              <a:buClr>
                <a:srgbClr val="231F20"/>
              </a:buClr>
              <a:buSzPts val="950"/>
              <a:buFont typeface="Zurich Cn BT"/>
              <a:buChar char="•"/>
              <a:tabLst>
                <a:tab pos="314960" algn="l"/>
              </a:tabLst>
            </a:pPr>
            <a:r>
              <a:rPr lang="tr-TR" dirty="0">
                <a:latin typeface="Times New Roman" panose="02020603050405020304" pitchFamily="18" charset="0"/>
                <a:cs typeface="Times New Roman" panose="02020603050405020304" pitchFamily="18" charset="0"/>
              </a:rPr>
              <a:t>Sanayi ve Teknoloji Bakanlığı</a:t>
            </a:r>
          </a:p>
          <a:p>
            <a:pPr marL="1257300" lvl="2" indent="-342900">
              <a:spcBef>
                <a:spcPts val="625"/>
              </a:spcBef>
              <a:buClr>
                <a:srgbClr val="231F20"/>
              </a:buClr>
              <a:buSzPts val="950"/>
              <a:buFont typeface="Zurich Cn BT"/>
              <a:buChar char="-"/>
              <a:tabLst>
                <a:tab pos="345440" algn="l"/>
              </a:tabLst>
            </a:pPr>
            <a:r>
              <a:rPr lang="tr-TR" dirty="0">
                <a:latin typeface="Times New Roman" panose="02020603050405020304" pitchFamily="18" charset="0"/>
                <a:cs typeface="Times New Roman" panose="02020603050405020304" pitchFamily="18" charset="0"/>
              </a:rPr>
              <a:t>Metroloji ve Sanayi Ürünleri Güvenliği Genel Müdürlüğü</a:t>
            </a:r>
          </a:p>
          <a:p>
            <a:pPr marL="1257300" lvl="2" indent="-342900">
              <a:spcBef>
                <a:spcPts val="630"/>
              </a:spcBef>
              <a:buClr>
                <a:srgbClr val="231F20"/>
              </a:buClr>
              <a:buSzPts val="950"/>
              <a:buFont typeface="Zurich Cn BT"/>
              <a:buChar char="-"/>
              <a:tabLst>
                <a:tab pos="349885" algn="l"/>
              </a:tabLst>
            </a:pPr>
            <a:r>
              <a:rPr lang="tr-TR" dirty="0">
                <a:latin typeface="Times New Roman" panose="02020603050405020304" pitchFamily="18" charset="0"/>
                <a:cs typeface="Times New Roman" panose="02020603050405020304" pitchFamily="18" charset="0"/>
              </a:rPr>
              <a:t>Sanayi Genel Müdürlüğü</a:t>
            </a:r>
          </a:p>
          <a:p>
            <a:pPr marL="1143000" lvl="2" indent="-228600" algn="just">
              <a:spcBef>
                <a:spcPts val="630"/>
              </a:spcBef>
              <a:spcAft>
                <a:spcPts val="0"/>
              </a:spcAft>
              <a:buClr>
                <a:srgbClr val="231F20"/>
              </a:buClr>
              <a:buSzPts val="950"/>
              <a:buFont typeface="Zurich Cn BT"/>
              <a:buChar char="•"/>
              <a:tabLst>
                <a:tab pos="314960" algn="l"/>
              </a:tabLst>
            </a:pPr>
            <a:r>
              <a:rPr lang="tr-TR" dirty="0">
                <a:latin typeface="Times New Roman" panose="02020603050405020304" pitchFamily="18" charset="0"/>
                <a:cs typeface="Times New Roman" panose="02020603050405020304" pitchFamily="18" charset="0"/>
              </a:rPr>
              <a:t>Çevre ve Şehircilik ve İklim Değişikliği Bakanlığı</a:t>
            </a:r>
          </a:p>
          <a:p>
            <a:pPr marL="1143000" lvl="2" indent="-228600" algn="just">
              <a:spcBef>
                <a:spcPts val="625"/>
              </a:spcBef>
              <a:spcAft>
                <a:spcPts val="0"/>
              </a:spcAft>
              <a:buClr>
                <a:srgbClr val="231F20"/>
              </a:buClr>
              <a:buSzPts val="950"/>
              <a:buFont typeface="Zurich Cn BT"/>
              <a:buChar char="•"/>
              <a:tabLst>
                <a:tab pos="314960" algn="l"/>
              </a:tabLst>
            </a:pPr>
            <a:r>
              <a:rPr lang="tr-TR" dirty="0">
                <a:latin typeface="Times New Roman" panose="02020603050405020304" pitchFamily="18" charset="0"/>
                <a:cs typeface="Times New Roman" panose="02020603050405020304" pitchFamily="18" charset="0"/>
              </a:rPr>
              <a:t>Çalışma ve Sosyal Güvenlik Bakanlığı</a:t>
            </a:r>
          </a:p>
          <a:p>
            <a:pPr marL="1143000" lvl="2" indent="-228600" algn="just">
              <a:spcBef>
                <a:spcPts val="630"/>
              </a:spcBef>
              <a:spcAft>
                <a:spcPts val="0"/>
              </a:spcAft>
              <a:buClr>
                <a:srgbClr val="231F20"/>
              </a:buClr>
              <a:buSzPts val="950"/>
              <a:buFont typeface="Zurich Cn BT"/>
              <a:buChar char="•"/>
              <a:tabLst>
                <a:tab pos="314960" algn="l"/>
              </a:tabLst>
            </a:pPr>
            <a:r>
              <a:rPr lang="tr-TR" dirty="0">
                <a:latin typeface="Times New Roman" panose="02020603050405020304" pitchFamily="18" charset="0"/>
                <a:cs typeface="Times New Roman" panose="02020603050405020304" pitchFamily="18" charset="0"/>
              </a:rPr>
              <a:t>Ulaştırma ve Altyapı Bakanlığı</a:t>
            </a:r>
          </a:p>
          <a:p>
            <a:pPr marL="1143000" lvl="2" indent="-228600" algn="just">
              <a:spcBef>
                <a:spcPts val="630"/>
              </a:spcBef>
              <a:spcAft>
                <a:spcPts val="0"/>
              </a:spcAft>
              <a:buClr>
                <a:srgbClr val="231F20"/>
              </a:buClr>
              <a:buSzPts val="950"/>
              <a:buFont typeface="Zurich Cn BT"/>
              <a:buChar char="•"/>
              <a:tabLst>
                <a:tab pos="314960" algn="l"/>
              </a:tabLst>
            </a:pPr>
            <a:r>
              <a:rPr lang="tr-TR" dirty="0">
                <a:latin typeface="Times New Roman" panose="02020603050405020304" pitchFamily="18" charset="0"/>
                <a:cs typeface="Times New Roman" panose="02020603050405020304" pitchFamily="18" charset="0"/>
              </a:rPr>
              <a:t>Enerji ve Tabii Kaynaklar Bakanlığı</a:t>
            </a:r>
          </a:p>
          <a:p>
            <a:pPr marL="288290">
              <a:spcBef>
                <a:spcPts val="625"/>
              </a:spcBef>
              <a:spcAft>
                <a:spcPts val="0"/>
              </a:spcAft>
            </a:pPr>
            <a:r>
              <a:rPr lang="tr-TR" dirty="0">
                <a:latin typeface="Times New Roman" panose="02020603050405020304" pitchFamily="18" charset="0"/>
                <a:cs typeface="Times New Roman" panose="02020603050405020304" pitchFamily="18" charset="0"/>
              </a:rPr>
              <a:t>	- Enerji Verimliliği ve Çevre Dairesi Başkanlığı</a:t>
            </a:r>
          </a:p>
          <a:p>
            <a:pPr marL="1143000" lvl="2" indent="-228600" algn="just">
              <a:spcBef>
                <a:spcPts val="630"/>
              </a:spcBef>
              <a:spcAft>
                <a:spcPts val="0"/>
              </a:spcAft>
              <a:buClr>
                <a:srgbClr val="231F20"/>
              </a:buClr>
              <a:buSzPts val="950"/>
              <a:buFont typeface="Zurich Cn BT"/>
              <a:buChar char="•"/>
              <a:tabLst>
                <a:tab pos="314960" algn="l"/>
              </a:tabLst>
            </a:pPr>
            <a:r>
              <a:rPr lang="tr-TR" dirty="0">
                <a:latin typeface="Times New Roman" panose="02020603050405020304" pitchFamily="18" charset="0"/>
                <a:cs typeface="Times New Roman" panose="02020603050405020304" pitchFamily="18" charset="0"/>
              </a:rPr>
              <a:t>Sağlık Bakanlığı</a:t>
            </a:r>
          </a:p>
          <a:p>
            <a:pPr marL="1143000" lvl="2" indent="-228600" algn="just">
              <a:spcBef>
                <a:spcPts val="630"/>
              </a:spcBef>
              <a:spcAft>
                <a:spcPts val="0"/>
              </a:spcAft>
              <a:buClr>
                <a:srgbClr val="231F20"/>
              </a:buClr>
              <a:buSzPts val="950"/>
              <a:buFont typeface="Zurich Cn BT"/>
              <a:buChar char="•"/>
              <a:tabLst>
                <a:tab pos="314960" algn="l"/>
              </a:tabLst>
            </a:pPr>
            <a:r>
              <a:rPr lang="tr-TR" dirty="0">
                <a:latin typeface="Times New Roman" panose="02020603050405020304" pitchFamily="18" charset="0"/>
                <a:cs typeface="Times New Roman" panose="02020603050405020304" pitchFamily="18" charset="0"/>
              </a:rPr>
              <a:t>Milli Eğitim Bakanlığı</a:t>
            </a:r>
          </a:p>
          <a:p>
            <a:pPr marL="1143000" lvl="2" indent="-228600" algn="just">
              <a:spcBef>
                <a:spcPts val="625"/>
              </a:spcBef>
              <a:spcAft>
                <a:spcPts val="0"/>
              </a:spcAft>
              <a:buClr>
                <a:srgbClr val="231F20"/>
              </a:buClr>
              <a:buSzPts val="950"/>
              <a:buFont typeface="Zurich Cn BT"/>
              <a:buChar char="•"/>
              <a:tabLst>
                <a:tab pos="314960" algn="l"/>
              </a:tabLst>
            </a:pPr>
            <a:r>
              <a:rPr lang="tr-TR" dirty="0">
                <a:latin typeface="Times New Roman" panose="02020603050405020304" pitchFamily="18" charset="0"/>
                <a:cs typeface="Times New Roman" panose="02020603050405020304" pitchFamily="18" charset="0"/>
              </a:rPr>
              <a:t>Milli Savunma Bakanlığı</a:t>
            </a:r>
          </a:p>
        </p:txBody>
      </p:sp>
      <p:sp>
        <p:nvSpPr>
          <p:cNvPr id="14" name="Dikdörtgen 13"/>
          <p:cNvSpPr/>
          <p:nvPr/>
        </p:nvSpPr>
        <p:spPr>
          <a:xfrm>
            <a:off x="5644896" y="2645151"/>
            <a:ext cx="6096000" cy="2769989"/>
          </a:xfrm>
          <a:prstGeom prst="rect">
            <a:avLst/>
          </a:prstGeom>
        </p:spPr>
        <p:txBody>
          <a:bodyPr>
            <a:spAutoFit/>
          </a:bodyPr>
          <a:lstStyle/>
          <a:p>
            <a:pPr marL="1143000" lvl="2" indent="-228600" algn="just">
              <a:spcBef>
                <a:spcPts val="630"/>
              </a:spcBef>
              <a:spcAft>
                <a:spcPts val="0"/>
              </a:spcAft>
              <a:buClr>
                <a:srgbClr val="231F20"/>
              </a:buClr>
              <a:buSzPts val="950"/>
              <a:buFont typeface="Zurich Cn BT"/>
              <a:buChar char="•"/>
              <a:tabLst>
                <a:tab pos="314960" algn="l"/>
              </a:tabLst>
            </a:pPr>
            <a:r>
              <a:rPr lang="tr-TR" dirty="0">
                <a:latin typeface="Times New Roman" panose="02020603050405020304" pitchFamily="18" charset="0"/>
                <a:cs typeface="Times New Roman" panose="02020603050405020304" pitchFamily="18" charset="0"/>
              </a:rPr>
              <a:t>İçişleri Bakanlığı</a:t>
            </a:r>
          </a:p>
          <a:p>
            <a:pPr marL="288290">
              <a:spcBef>
                <a:spcPts val="630"/>
              </a:spcBef>
              <a:spcAft>
                <a:spcPts val="0"/>
              </a:spcAft>
            </a:pPr>
            <a:r>
              <a:rPr lang="tr-TR" dirty="0">
                <a:latin typeface="Times New Roman" panose="02020603050405020304" pitchFamily="18" charset="0"/>
                <a:cs typeface="Times New Roman" panose="02020603050405020304" pitchFamily="18" charset="0"/>
              </a:rPr>
              <a:t>	- Emniyet Genel Müdürlüğü</a:t>
            </a:r>
          </a:p>
          <a:p>
            <a:pPr marL="1143000" lvl="2" indent="-228600" algn="just">
              <a:spcBef>
                <a:spcPts val="625"/>
              </a:spcBef>
              <a:spcAft>
                <a:spcPts val="0"/>
              </a:spcAft>
              <a:buClr>
                <a:srgbClr val="231F20"/>
              </a:buClr>
              <a:buSzPts val="950"/>
              <a:buFont typeface="Zurich Cn BT"/>
              <a:buChar char="•"/>
              <a:tabLst>
                <a:tab pos="314960" algn="l"/>
              </a:tabLst>
            </a:pPr>
            <a:r>
              <a:rPr lang="tr-TR" dirty="0">
                <a:latin typeface="Times New Roman" panose="02020603050405020304" pitchFamily="18" charset="0"/>
                <a:cs typeface="Times New Roman" panose="02020603050405020304" pitchFamily="18" charset="0"/>
              </a:rPr>
              <a:t>Ticaret Bakanlığı</a:t>
            </a:r>
          </a:p>
          <a:p>
            <a:pPr marL="1143000" lvl="2" indent="-228600" algn="just">
              <a:spcBef>
                <a:spcPts val="630"/>
              </a:spcBef>
              <a:spcAft>
                <a:spcPts val="0"/>
              </a:spcAft>
              <a:buClr>
                <a:srgbClr val="231F20"/>
              </a:buClr>
              <a:buSzPts val="950"/>
              <a:buFont typeface="Zurich Cn BT"/>
              <a:buChar char="•"/>
              <a:tabLst>
                <a:tab pos="314960" algn="l"/>
              </a:tabLst>
            </a:pPr>
            <a:r>
              <a:rPr lang="tr-TR" dirty="0">
                <a:latin typeface="Times New Roman" panose="02020603050405020304" pitchFamily="18" charset="0"/>
                <a:cs typeface="Times New Roman" panose="02020603050405020304" pitchFamily="18" charset="0"/>
              </a:rPr>
              <a:t>Enerji Piyasası Düzenleme Kurumu (EPDK)</a:t>
            </a:r>
          </a:p>
          <a:p>
            <a:pPr marL="1143000" lvl="2" indent="-228600" algn="just">
              <a:spcBef>
                <a:spcPts val="625"/>
              </a:spcBef>
              <a:spcAft>
                <a:spcPts val="0"/>
              </a:spcAft>
              <a:buClr>
                <a:srgbClr val="231F20"/>
              </a:buClr>
              <a:buSzPts val="950"/>
              <a:buFont typeface="Zurich Cn BT"/>
              <a:buChar char="•"/>
              <a:tabLst>
                <a:tab pos="314960" algn="l"/>
              </a:tabLst>
            </a:pPr>
            <a:r>
              <a:rPr lang="tr-TR" dirty="0">
                <a:latin typeface="Times New Roman" panose="02020603050405020304" pitchFamily="18" charset="0"/>
                <a:cs typeface="Times New Roman" panose="02020603050405020304" pitchFamily="18" charset="0"/>
              </a:rPr>
              <a:t>Türk Akreditasyon Kurumu (TÜRKAK)</a:t>
            </a:r>
          </a:p>
          <a:p>
            <a:pPr marL="1143000" lvl="2" indent="-228600" algn="just">
              <a:spcBef>
                <a:spcPts val="630"/>
              </a:spcBef>
              <a:spcAft>
                <a:spcPts val="0"/>
              </a:spcAft>
              <a:buClr>
                <a:srgbClr val="231F20"/>
              </a:buClr>
              <a:buSzPts val="950"/>
              <a:buFont typeface="Zurich Cn BT"/>
              <a:buChar char="•"/>
              <a:tabLst>
                <a:tab pos="314960" algn="l"/>
              </a:tabLst>
            </a:pPr>
            <a:r>
              <a:rPr lang="tr-TR" dirty="0">
                <a:latin typeface="Times New Roman" panose="02020603050405020304" pitchFamily="18" charset="0"/>
                <a:cs typeface="Times New Roman" panose="02020603050405020304" pitchFamily="18" charset="0"/>
              </a:rPr>
              <a:t>TÜBİTAK UME</a:t>
            </a:r>
          </a:p>
          <a:p>
            <a:pPr marL="1143000" lvl="2" indent="-228600">
              <a:spcBef>
                <a:spcPts val="630"/>
              </a:spcBef>
              <a:buClr>
                <a:srgbClr val="231F20"/>
              </a:buClr>
              <a:buSzPts val="950"/>
              <a:buFont typeface="Zurich Cn BT"/>
              <a:buChar char="•"/>
              <a:tabLst>
                <a:tab pos="314960" algn="l"/>
              </a:tabLst>
            </a:pPr>
            <a:r>
              <a:rPr lang="tr-TR" dirty="0">
                <a:latin typeface="Times New Roman" panose="02020603050405020304" pitchFamily="18" charset="0"/>
                <a:cs typeface="Times New Roman" panose="02020603050405020304" pitchFamily="18" charset="0"/>
              </a:rPr>
              <a:t>Dünya Enerji Konseyi Türk Milli Komitesi (DEK TMK)</a:t>
            </a:r>
          </a:p>
        </p:txBody>
      </p:sp>
    </p:spTree>
    <p:extLst>
      <p:ext uri="{BB962C8B-B14F-4D97-AF65-F5344CB8AC3E}">
        <p14:creationId xmlns:p14="http://schemas.microsoft.com/office/powerpoint/2010/main" val="9879696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5857875" y="244260"/>
            <a:ext cx="6406897" cy="487506"/>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KURUM VE KURULUŞLARLA İLİŞKİLER</a:t>
            </a:r>
          </a:p>
        </p:txBody>
      </p:sp>
      <p:sp>
        <p:nvSpPr>
          <p:cNvPr id="6" name="Dikdörtgen 5"/>
          <p:cNvSpPr/>
          <p:nvPr/>
        </p:nvSpPr>
        <p:spPr>
          <a:xfrm>
            <a:off x="-381855" y="1853353"/>
            <a:ext cx="9835513" cy="418641"/>
          </a:xfrm>
          <a:prstGeom prst="rect">
            <a:avLst/>
          </a:prstGeom>
        </p:spPr>
        <p:txBody>
          <a:bodyPr wrap="none">
            <a:spAutoFit/>
          </a:bodyPr>
          <a:lstStyle/>
          <a:p>
            <a:pPr marR="64135" lvl="1" algn="r">
              <a:lnSpc>
                <a:spcPct val="131000"/>
              </a:lnSpc>
              <a:spcBef>
                <a:spcPts val="925"/>
              </a:spcBef>
              <a:spcAft>
                <a:spcPts val="0"/>
              </a:spcAft>
              <a:buClr>
                <a:srgbClr val="231F20"/>
              </a:buClr>
              <a:buSzPts val="950"/>
              <a:tabLst>
                <a:tab pos="331470" algn="l"/>
              </a:tabLst>
            </a:pPr>
            <a:r>
              <a:rPr lang="tr-TR" b="1" u="sng" dirty="0">
                <a:solidFill>
                  <a:schemeClr val="accent1"/>
                </a:solidFill>
                <a:latin typeface="Times New Roman" panose="02020603050405020304" pitchFamily="18" charset="0"/>
                <a:ea typeface="+mj-ea"/>
                <a:cs typeface="Times New Roman" panose="02020603050405020304" pitchFamily="18" charset="0"/>
              </a:rPr>
              <a:t>MESLEK ALANLARIMIZI İLGİLENDİREN SEKTÖR KURULUŞLARIYLA İLİŞKİLER</a:t>
            </a:r>
          </a:p>
        </p:txBody>
      </p:sp>
      <p:sp>
        <p:nvSpPr>
          <p:cNvPr id="7" name="Dikdörtgen 6"/>
          <p:cNvSpPr/>
          <p:nvPr/>
        </p:nvSpPr>
        <p:spPr>
          <a:xfrm>
            <a:off x="127635" y="2278345"/>
            <a:ext cx="11536680" cy="1543756"/>
          </a:xfrm>
          <a:prstGeom prst="rect">
            <a:avLst/>
          </a:prstGeom>
        </p:spPr>
        <p:txBody>
          <a:bodyPr wrap="square">
            <a:spAutoFit/>
          </a:bodyPr>
          <a:lstStyle/>
          <a:p>
            <a:pPr marL="71755" marR="63500" algn="just">
              <a:lnSpc>
                <a:spcPct val="131000"/>
              </a:lnSpc>
              <a:spcBef>
                <a:spcPts val="565"/>
              </a:spcBef>
              <a:spcAft>
                <a:spcPts val="0"/>
              </a:spcAft>
            </a:pPr>
            <a:r>
              <a:rPr lang="tr-TR" dirty="0">
                <a:latin typeface="Times New Roman" panose="02020603050405020304" pitchFamily="18" charset="0"/>
                <a:cs typeface="Times New Roman" panose="02020603050405020304" pitchFamily="18" charset="0"/>
              </a:rPr>
              <a:t>Sektör kuruluşlarıyla Odamızın bugüne kadar kurmuş olduğu ilişkilerin daha da geliştirilerek kurumsallaştırılması amacıyla çalışmalar devam etmektedir. Oda Merkezi ve Şubelerimizde meslek alanlarımızı ilgilendiren tesisat, asansör, otomotiv, enerji vb. alanlardaki sektör temsilcileriyle toplantılar yapılarak çeşitli konularda görüş alışverişinde bulunulmuştur.</a:t>
            </a:r>
          </a:p>
        </p:txBody>
      </p:sp>
      <p:sp>
        <p:nvSpPr>
          <p:cNvPr id="8" name="Dikdörtgen 7"/>
          <p:cNvSpPr/>
          <p:nvPr/>
        </p:nvSpPr>
        <p:spPr>
          <a:xfrm>
            <a:off x="-246426" y="3828452"/>
            <a:ext cx="4128053" cy="369332"/>
          </a:xfrm>
          <a:prstGeom prst="rect">
            <a:avLst/>
          </a:prstGeom>
        </p:spPr>
        <p:txBody>
          <a:bodyPr wrap="none">
            <a:spAutoFit/>
          </a:bodyPr>
          <a:lstStyle/>
          <a:p>
            <a:pPr lvl="1" algn="r">
              <a:spcBef>
                <a:spcPts val="5"/>
              </a:spcBef>
              <a:spcAft>
                <a:spcPts val="0"/>
              </a:spcAft>
              <a:buClr>
                <a:srgbClr val="231F20"/>
              </a:buClr>
              <a:buSzPts val="950"/>
              <a:tabLst>
                <a:tab pos="396240" algn="l"/>
              </a:tabLst>
            </a:pPr>
            <a:r>
              <a:rPr lang="tr-TR" b="1" u="sng" dirty="0">
                <a:solidFill>
                  <a:schemeClr val="accent1"/>
                </a:solidFill>
                <a:latin typeface="Times New Roman" panose="02020603050405020304" pitchFamily="18" charset="0"/>
                <a:ea typeface="+mj-ea"/>
                <a:cs typeface="Times New Roman" panose="02020603050405020304" pitchFamily="18" charset="0"/>
              </a:rPr>
              <a:t>ÜNİVERSİTELERLE İLİŞKİLER</a:t>
            </a:r>
          </a:p>
        </p:txBody>
      </p:sp>
      <p:sp>
        <p:nvSpPr>
          <p:cNvPr id="9" name="Dikdörtgen 8"/>
          <p:cNvSpPr/>
          <p:nvPr/>
        </p:nvSpPr>
        <p:spPr>
          <a:xfrm>
            <a:off x="51435" y="4333760"/>
            <a:ext cx="11612880" cy="1180901"/>
          </a:xfrm>
          <a:prstGeom prst="rect">
            <a:avLst/>
          </a:prstGeom>
        </p:spPr>
        <p:txBody>
          <a:bodyPr wrap="square">
            <a:spAutoFit/>
          </a:bodyPr>
          <a:lstStyle/>
          <a:p>
            <a:pPr marL="160655" marR="69850" algn="just">
              <a:lnSpc>
                <a:spcPct val="131000"/>
              </a:lnSpc>
              <a:spcBef>
                <a:spcPts val="925"/>
              </a:spcBef>
              <a:spcAft>
                <a:spcPts val="0"/>
              </a:spcAft>
            </a:pPr>
            <a:r>
              <a:rPr lang="tr-TR" dirty="0">
                <a:latin typeface="Times New Roman" panose="02020603050405020304" pitchFamily="18" charset="0"/>
                <a:cs typeface="Times New Roman" panose="02020603050405020304" pitchFamily="18" charset="0"/>
              </a:rPr>
              <a:t>Bu dönem içerisinde Şube etkinlik alanlarındaki üniversitelerin mühendislik fakülteleri dekanlıkları ve ilgili bölüm başkanlıkları ziyaret edilmiş, üniversitelerde stantlar açılmış, söyleşiler düzenlenmiştir. Üniversitelerin ilgili fakülte dekanları ve bölüm başkanlarının iletişim bilgileri güncellenmiştir.</a:t>
            </a:r>
          </a:p>
        </p:txBody>
      </p:sp>
    </p:spTree>
    <p:extLst>
      <p:ext uri="{BB962C8B-B14F-4D97-AF65-F5344CB8AC3E}">
        <p14:creationId xmlns:p14="http://schemas.microsoft.com/office/powerpoint/2010/main" val="12503983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5857875" y="244260"/>
            <a:ext cx="6406897" cy="487506"/>
          </a:xfrm>
          <a:prstGeom prst="rect">
            <a:avLst/>
          </a:prstGeom>
        </p:spPr>
        <p:txBody>
          <a:bodyPr wrap="square">
            <a:spAutoFit/>
          </a:bodyPr>
          <a:lstStyle/>
          <a:p>
            <a:pPr algn="ctr">
              <a:lnSpc>
                <a:spcPct val="107000"/>
              </a:lnSpc>
            </a:pPr>
            <a:r>
              <a:rPr lang="tr-TR" sz="2400" b="1" dirty="0">
                <a:solidFill>
                  <a:schemeClr val="bg1"/>
                </a:solidFill>
                <a:latin typeface="Times New Roman" panose="02020603050405020304" pitchFamily="18" charset="0"/>
                <a:cs typeface="Times New Roman" panose="02020603050405020304" pitchFamily="18" charset="0"/>
              </a:rPr>
              <a:t>KURUM VE KURULUŞLARLA İLİŞKİLER</a:t>
            </a:r>
          </a:p>
        </p:txBody>
      </p:sp>
      <p:sp>
        <p:nvSpPr>
          <p:cNvPr id="6" name="Dikdörtgen 5"/>
          <p:cNvSpPr/>
          <p:nvPr/>
        </p:nvSpPr>
        <p:spPr>
          <a:xfrm>
            <a:off x="-338382" y="1498472"/>
            <a:ext cx="8156015" cy="418641"/>
          </a:xfrm>
          <a:prstGeom prst="rect">
            <a:avLst/>
          </a:prstGeom>
        </p:spPr>
        <p:txBody>
          <a:bodyPr wrap="none">
            <a:spAutoFit/>
          </a:bodyPr>
          <a:lstStyle/>
          <a:p>
            <a:pPr marR="73025" lvl="1" algn="r">
              <a:lnSpc>
                <a:spcPct val="131000"/>
              </a:lnSpc>
              <a:spcBef>
                <a:spcPts val="555"/>
              </a:spcBef>
              <a:spcAft>
                <a:spcPts val="0"/>
              </a:spcAft>
              <a:buClr>
                <a:srgbClr val="231F20"/>
              </a:buClr>
              <a:buSzPts val="950"/>
              <a:tabLst>
                <a:tab pos="396240" algn="l"/>
              </a:tabLst>
            </a:pPr>
            <a:r>
              <a:rPr lang="tr-TR" b="1" u="sng" dirty="0">
                <a:solidFill>
                  <a:schemeClr val="accent1"/>
                </a:solidFill>
                <a:latin typeface="Times New Roman" panose="02020603050405020304" pitchFamily="18" charset="0"/>
                <a:ea typeface="+mj-ea"/>
                <a:cs typeface="Times New Roman" panose="02020603050405020304" pitchFamily="18" charset="0"/>
              </a:rPr>
              <a:t>DEMOKRATİK KİTLE ÖRGÜTLERİ VE SENDİKALARLA İLİŞKİLER</a:t>
            </a:r>
          </a:p>
        </p:txBody>
      </p:sp>
      <p:sp>
        <p:nvSpPr>
          <p:cNvPr id="7" name="Dikdörtgen 6"/>
          <p:cNvSpPr/>
          <p:nvPr/>
        </p:nvSpPr>
        <p:spPr>
          <a:xfrm>
            <a:off x="154966" y="1923464"/>
            <a:ext cx="11576304" cy="1180901"/>
          </a:xfrm>
          <a:prstGeom prst="rect">
            <a:avLst/>
          </a:prstGeom>
        </p:spPr>
        <p:txBody>
          <a:bodyPr wrap="square">
            <a:spAutoFit/>
          </a:bodyPr>
          <a:lstStyle/>
          <a:p>
            <a:pPr marL="160655" marR="70485" algn="just">
              <a:lnSpc>
                <a:spcPct val="131000"/>
              </a:lnSpc>
              <a:spcBef>
                <a:spcPts val="560"/>
              </a:spcBef>
              <a:spcAft>
                <a:spcPts val="0"/>
              </a:spcAft>
            </a:pPr>
            <a:r>
              <a:rPr lang="tr-TR" dirty="0">
                <a:latin typeface="Times New Roman" panose="02020603050405020304" pitchFamily="18" charset="0"/>
                <a:cs typeface="Times New Roman" panose="02020603050405020304" pitchFamily="18" charset="0"/>
              </a:rPr>
              <a:t>Meslektaşlarımızın yoğun olarak çalıştığı iş kollarında faaliyet yürüten başta KESK olmak üzere, DİSK ve TÜRK-</a:t>
            </a:r>
            <a:r>
              <a:rPr lang="tr-TR" dirty="0" err="1">
                <a:latin typeface="Times New Roman" panose="02020603050405020304" pitchFamily="18" charset="0"/>
                <a:cs typeface="Times New Roman" panose="02020603050405020304" pitchFamily="18" charset="0"/>
              </a:rPr>
              <a:t>İŞ’e</a:t>
            </a:r>
            <a:r>
              <a:rPr lang="tr-TR" dirty="0">
                <a:latin typeface="Times New Roman" panose="02020603050405020304" pitchFamily="18" charset="0"/>
                <a:cs typeface="Times New Roman" panose="02020603050405020304" pitchFamily="18" charset="0"/>
              </a:rPr>
              <a:t> bağlı sendikalarla ilişkiler bu dönemde de sürdürülmüştür. KESK, DİSK, TMMOB ve TTB’nin ortak düzenlediği eylem ve etkinliklere katılım sağlanmış, destek olunmuştur.</a:t>
            </a:r>
          </a:p>
        </p:txBody>
      </p:sp>
      <p:sp>
        <p:nvSpPr>
          <p:cNvPr id="8" name="Dikdörtgen 7"/>
          <p:cNvSpPr/>
          <p:nvPr/>
        </p:nvSpPr>
        <p:spPr>
          <a:xfrm>
            <a:off x="-338382" y="3110716"/>
            <a:ext cx="9207137" cy="431080"/>
          </a:xfrm>
          <a:prstGeom prst="rect">
            <a:avLst/>
          </a:prstGeom>
        </p:spPr>
        <p:txBody>
          <a:bodyPr wrap="none">
            <a:spAutoFit/>
          </a:bodyPr>
          <a:lstStyle/>
          <a:p>
            <a:pPr marR="281940" lvl="1" algn="r">
              <a:lnSpc>
                <a:spcPct val="137000"/>
              </a:lnSpc>
              <a:spcBef>
                <a:spcPts val="550"/>
              </a:spcBef>
              <a:spcAft>
                <a:spcPts val="0"/>
              </a:spcAft>
              <a:buClr>
                <a:srgbClr val="231F20"/>
              </a:buClr>
              <a:buSzPts val="950"/>
              <a:tabLst>
                <a:tab pos="396240" algn="l"/>
              </a:tabLst>
            </a:pPr>
            <a:r>
              <a:rPr lang="tr-TR" b="1" u="sng" dirty="0">
                <a:solidFill>
                  <a:schemeClr val="accent1"/>
                </a:solidFill>
                <a:latin typeface="Times New Roman" panose="02020603050405020304" pitchFamily="18" charset="0"/>
                <a:ea typeface="+mj-ea"/>
                <a:cs typeface="Times New Roman" panose="02020603050405020304" pitchFamily="18" charset="0"/>
              </a:rPr>
              <a:t>ODAMIZIN KURULLARINDA TEMSİL EDİLDİĞİ KURUM VE KURULUŞLAR</a:t>
            </a:r>
          </a:p>
        </p:txBody>
      </p:sp>
      <p:sp>
        <p:nvSpPr>
          <p:cNvPr id="9" name="Dikdörtgen 8"/>
          <p:cNvSpPr/>
          <p:nvPr/>
        </p:nvSpPr>
        <p:spPr>
          <a:xfrm>
            <a:off x="224666" y="3718679"/>
            <a:ext cx="5628849" cy="3139321"/>
          </a:xfrm>
          <a:prstGeom prst="rect">
            <a:avLst/>
          </a:prstGeom>
        </p:spPr>
        <p:txBody>
          <a:bodyPr wrap="none">
            <a:spAutoFit/>
          </a:bodyPr>
          <a:lstStyle/>
          <a:p>
            <a:pPr marL="285750" indent="-285750">
              <a:buFont typeface="Wingdings" panose="05000000000000000000" pitchFamily="2" charset="2"/>
              <a:buChar char="§"/>
            </a:pPr>
            <a:r>
              <a:rPr lang="tr-TR" dirty="0">
                <a:latin typeface="Times New Roman" panose="02020603050405020304" pitchFamily="18" charset="0"/>
                <a:cs typeface="Times New Roman" panose="02020603050405020304" pitchFamily="18" charset="0"/>
              </a:rPr>
              <a:t>Asansör Teknik Komitesi (ASTEK)</a:t>
            </a:r>
          </a:p>
          <a:p>
            <a:pPr marL="285750" indent="-285750">
              <a:buFont typeface="Wingdings" panose="05000000000000000000" pitchFamily="2" charset="2"/>
              <a:buChar char="§"/>
            </a:pPr>
            <a:r>
              <a:rPr lang="tr-TR" dirty="0">
                <a:latin typeface="Times New Roman" panose="02020603050405020304" pitchFamily="18" charset="0"/>
                <a:cs typeface="Times New Roman" panose="02020603050405020304" pitchFamily="18" charset="0"/>
              </a:rPr>
              <a:t>Makina Teknik Komitesi (MAKTEK)</a:t>
            </a:r>
          </a:p>
          <a:p>
            <a:pPr marL="285750" indent="-285750">
              <a:buFont typeface="Wingdings" panose="05000000000000000000" pitchFamily="2" charset="2"/>
              <a:buChar char="§"/>
            </a:pPr>
            <a:r>
              <a:rPr lang="tr-TR" dirty="0">
                <a:latin typeface="Times New Roman" panose="02020603050405020304" pitchFamily="18" charset="0"/>
                <a:cs typeface="Times New Roman" panose="02020603050405020304" pitchFamily="18" charset="0"/>
              </a:rPr>
              <a:t>Basınçlı Ekipmanlar Teknik Komitesi (BASTEK)</a:t>
            </a:r>
          </a:p>
          <a:p>
            <a:pPr marL="285750" indent="-285750">
              <a:buFont typeface="Wingdings" panose="05000000000000000000" pitchFamily="2" charset="2"/>
              <a:buChar char="§"/>
            </a:pPr>
            <a:r>
              <a:rPr lang="tr-TR" dirty="0">
                <a:latin typeface="Times New Roman" panose="02020603050405020304" pitchFamily="18" charset="0"/>
                <a:cs typeface="Times New Roman" panose="02020603050405020304" pitchFamily="18" charset="0"/>
              </a:rPr>
              <a:t>Gaz Yakan Cihazlar Teknik Komitesi (GAZTEK)</a:t>
            </a:r>
          </a:p>
          <a:p>
            <a:pPr marL="285750" indent="-285750">
              <a:buFont typeface="Wingdings" panose="05000000000000000000" pitchFamily="2" charset="2"/>
              <a:buChar char="§"/>
            </a:pPr>
            <a:r>
              <a:rPr lang="tr-TR" dirty="0">
                <a:latin typeface="Times New Roman" panose="02020603050405020304" pitchFamily="18" charset="0"/>
                <a:cs typeface="Times New Roman" panose="02020603050405020304" pitchFamily="18" charset="0"/>
              </a:rPr>
              <a:t>Raylı Sistemler Sanayi Teknik Komitesi (RAYTEK)</a:t>
            </a:r>
          </a:p>
          <a:p>
            <a:pPr marL="285750" indent="-285750">
              <a:buFont typeface="Wingdings" panose="05000000000000000000" pitchFamily="2" charset="2"/>
              <a:buChar char="§"/>
            </a:pPr>
            <a:r>
              <a:rPr lang="tr-TR" dirty="0">
                <a:latin typeface="Times New Roman" panose="02020603050405020304" pitchFamily="18" charset="0"/>
                <a:cs typeface="Times New Roman" panose="02020603050405020304" pitchFamily="18" charset="0"/>
              </a:rPr>
              <a:t>İklimlendirme Sanayi Teknik Komitesi (İSTEK)</a:t>
            </a:r>
          </a:p>
          <a:p>
            <a:pPr marL="285750" indent="-285750">
              <a:buFont typeface="Wingdings" panose="05000000000000000000" pitchFamily="2" charset="2"/>
              <a:buChar char="§"/>
            </a:pPr>
            <a:r>
              <a:rPr lang="tr-TR" dirty="0">
                <a:latin typeface="Times New Roman" panose="02020603050405020304" pitchFamily="18" charset="0"/>
                <a:cs typeface="Times New Roman" panose="02020603050405020304" pitchFamily="18" charset="0"/>
              </a:rPr>
              <a:t>Onaylanmış Kuruluşlar Eşgüdümü</a:t>
            </a:r>
          </a:p>
          <a:p>
            <a:pPr marL="285750" indent="-285750">
              <a:buFont typeface="Wingdings" panose="05000000000000000000" pitchFamily="2" charset="2"/>
              <a:buChar char="§"/>
            </a:pPr>
            <a:r>
              <a:rPr lang="tr-TR" dirty="0">
                <a:latin typeface="Times New Roman" panose="02020603050405020304" pitchFamily="18" charset="0"/>
                <a:cs typeface="Times New Roman" panose="02020603050405020304" pitchFamily="18" charset="0"/>
              </a:rPr>
              <a:t>TS 825 Isı Yalıtım Standardı Revizyonu Çalışma Grubu</a:t>
            </a:r>
          </a:p>
          <a:p>
            <a:pPr marL="285750" indent="-285750">
              <a:buFont typeface="Wingdings" panose="05000000000000000000" pitchFamily="2" charset="2"/>
              <a:buChar char="§"/>
            </a:pPr>
            <a:r>
              <a:rPr lang="tr-TR" dirty="0">
                <a:latin typeface="Times New Roman" panose="02020603050405020304" pitchFamily="18" charset="0"/>
                <a:cs typeface="Times New Roman" panose="02020603050405020304" pitchFamily="18" charset="0"/>
              </a:rPr>
              <a:t>Mekanik Tesisat Şartnamesi Çalışma Grubu</a:t>
            </a:r>
          </a:p>
          <a:p>
            <a:endParaRPr lang="tr-TR" b="1" dirty="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57748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0" y="1656548"/>
            <a:ext cx="10848109" cy="400110"/>
          </a:xfrm>
          <a:prstGeom prst="rect">
            <a:avLst/>
          </a:prstGeom>
        </p:spPr>
        <p:txBody>
          <a:bodyPr wrap="square">
            <a:spAutoFit/>
          </a:bodyPr>
          <a:lstStyle/>
          <a:p>
            <a:pPr algn="ctr">
              <a:defRPr/>
            </a:pPr>
            <a:r>
              <a:rPr lang="tr-TR" sz="2000" b="1" dirty="0">
                <a:solidFill>
                  <a:srgbClr val="FF0000"/>
                </a:solidFill>
                <a:effectLst>
                  <a:outerShdw blurRad="63500" dist="38100" dir="5400000" algn="t" rotWithShape="0">
                    <a:prstClr val="black">
                      <a:alpha val="25000"/>
                    </a:prstClr>
                  </a:outerShdw>
                </a:effectLst>
                <a:latin typeface="+mn-lt"/>
                <a:cs typeface="Arial" charset="0"/>
              </a:rPr>
              <a:t>ÜNİVERSİTELERİN DEKAN/BÖLÜM BAŞKANLARI İLE MAKİNA MÜHENDİSLERİ ODASI BULUŞMASI</a:t>
            </a:r>
          </a:p>
        </p:txBody>
      </p:sp>
      <p:sp>
        <p:nvSpPr>
          <p:cNvPr id="6" name="Dikdörtgen 9"/>
          <p:cNvSpPr>
            <a:spLocks noChangeArrowheads="1"/>
          </p:cNvSpPr>
          <p:nvPr/>
        </p:nvSpPr>
        <p:spPr bwMode="auto">
          <a:xfrm>
            <a:off x="436707" y="2249714"/>
            <a:ext cx="1131858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just">
              <a:spcBef>
                <a:spcPct val="0"/>
              </a:spcBef>
              <a:buFontTx/>
              <a:buNone/>
            </a:pPr>
            <a:r>
              <a:rPr lang="tr-TR" altLang="tr-TR" sz="1600" dirty="0">
                <a:solidFill>
                  <a:schemeClr val="tx1"/>
                </a:solidFill>
                <a:latin typeface="Palatino Linotype" panose="02040502050505030304" pitchFamily="18" charset="0"/>
              </a:rPr>
              <a:t>TMMOB Makina Mühendisleri Odası'nın düzenlediği ve ilki 19 Ekim 2002 tarihinde yapılan Oda-Üniversite Buluşması'nın en sonuncusu “Üniversitelerin Dekan/Bölüm Başkanları ile Makina Mühendisleri Odası Buluşması” etkinliği adıyla 23 Mayıs 2015 tarihinde Ankara’da gerçekleştirildi.</a:t>
            </a:r>
          </a:p>
          <a:p>
            <a:pPr>
              <a:spcBef>
                <a:spcPct val="0"/>
              </a:spcBef>
              <a:buFontTx/>
              <a:buNone/>
            </a:pPr>
            <a:endParaRPr lang="tr-TR" altLang="tr-TR" sz="1600" dirty="0">
              <a:solidFill>
                <a:schemeClr val="tx1"/>
              </a:solidFill>
              <a:latin typeface="Palatino Linotype" panose="02040502050505030304" pitchFamily="18" charset="0"/>
            </a:endParaRPr>
          </a:p>
          <a:p>
            <a:pPr>
              <a:spcBef>
                <a:spcPct val="0"/>
              </a:spcBef>
              <a:buFontTx/>
              <a:buNone/>
            </a:pPr>
            <a:r>
              <a:rPr lang="tr-TR" altLang="tr-TR" sz="1600" dirty="0">
                <a:solidFill>
                  <a:schemeClr val="tx1"/>
                </a:solidFill>
                <a:latin typeface="Palatino Linotype" panose="02040502050505030304" pitchFamily="18" charset="0"/>
              </a:rPr>
              <a:t> </a:t>
            </a:r>
          </a:p>
        </p:txBody>
      </p:sp>
      <p:pic>
        <p:nvPicPr>
          <p:cNvPr id="7" name="Resim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1620" y="3380097"/>
            <a:ext cx="3630256"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sim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3965" y="3380097"/>
            <a:ext cx="3717157"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0 Resim" descr="file.png"/>
          <p:cNvPicPr>
            <a:picLocks noChangeAspect="1"/>
          </p:cNvPicPr>
          <p:nvPr/>
        </p:nvPicPr>
        <p:blipFill>
          <a:blip r:embed="rId4" cstate="print"/>
          <a:srcRect l="23653" t="54788" r="34297" b="20464"/>
          <a:stretch>
            <a:fillRect/>
          </a:stretch>
        </p:blipFill>
        <p:spPr>
          <a:xfrm>
            <a:off x="0" y="0"/>
            <a:ext cx="12192000" cy="1444752"/>
          </a:xfrm>
          <a:prstGeom prst="rect">
            <a:avLst/>
          </a:prstGeom>
        </p:spPr>
      </p:pic>
      <p:pic>
        <p:nvPicPr>
          <p:cNvPr id="10" name="Picture 3" descr="D:\logommo.jpg"/>
          <p:cNvPicPr>
            <a:picLocks noChangeAspect="1" noChangeArrowheads="1"/>
          </p:cNvPicPr>
          <p:nvPr/>
        </p:nvPicPr>
        <p:blipFill>
          <a:blip r:embed="rId5"/>
          <a:srcRect/>
          <a:stretch>
            <a:fillRect/>
          </a:stretch>
        </p:blipFill>
        <p:spPr bwMode="auto">
          <a:xfrm>
            <a:off x="198781" y="189145"/>
            <a:ext cx="778484" cy="779230"/>
          </a:xfrm>
          <a:prstGeom prst="rect">
            <a:avLst/>
          </a:prstGeom>
          <a:noFill/>
        </p:spPr>
      </p:pic>
      <p:sp>
        <p:nvSpPr>
          <p:cNvPr id="11"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Tree>
    <p:extLst>
      <p:ext uri="{BB962C8B-B14F-4D97-AF65-F5344CB8AC3E}">
        <p14:creationId xmlns:p14="http://schemas.microsoft.com/office/powerpoint/2010/main" val="27495071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218209" y="1663173"/>
            <a:ext cx="2514599" cy="393485"/>
          </a:xfrm>
        </p:spPr>
        <p:txBody>
          <a:bodyPr>
            <a:noAutofit/>
          </a:bodyPr>
          <a:lstStyle/>
          <a:p>
            <a:pPr>
              <a:defRPr/>
            </a:pPr>
            <a:r>
              <a:rPr lang="tr-TR" sz="2000" b="1" dirty="0">
                <a:solidFill>
                  <a:srgbClr val="FF0000"/>
                </a:solidFill>
                <a:latin typeface="+mn-lt"/>
                <a:ea typeface="+mn-ea"/>
                <a:cs typeface="+mn-cs"/>
              </a:rPr>
              <a:t>PROJE YARIŞMALARI</a:t>
            </a:r>
          </a:p>
        </p:txBody>
      </p:sp>
      <p:sp>
        <p:nvSpPr>
          <p:cNvPr id="7" name="Dikdörtgen 6"/>
          <p:cNvSpPr/>
          <p:nvPr/>
        </p:nvSpPr>
        <p:spPr>
          <a:xfrm>
            <a:off x="3678382" y="2056658"/>
            <a:ext cx="8291946" cy="1569660"/>
          </a:xfrm>
          <a:prstGeom prst="rect">
            <a:avLst/>
          </a:prstGeom>
        </p:spPr>
        <p:txBody>
          <a:bodyPr wrap="square">
            <a:spAutoFit/>
          </a:bodyPr>
          <a:lstStyle/>
          <a:p>
            <a:pPr algn="just">
              <a:lnSpc>
                <a:spcPct val="150000"/>
              </a:lnSpc>
            </a:pPr>
            <a:r>
              <a:rPr lang="tr-TR" sz="1600" dirty="0">
                <a:latin typeface="Palatino Linotype" panose="02040502050505030304" pitchFamily="18" charset="0"/>
              </a:rPr>
              <a:t>2003 yılında, Değerli Üyemiz Uçak Yüksek Mühendisi Necdet Eraslan'ı anmak amacıyla başlattığımız "Necdet Eraslan Proje Yarışması" </a:t>
            </a:r>
            <a:r>
              <a:rPr lang="tr-TR" sz="1600" dirty="0" err="1">
                <a:latin typeface="Palatino Linotype" panose="02040502050505030304" pitchFamily="18" charset="0"/>
              </a:rPr>
              <a:t>nın</a:t>
            </a:r>
            <a:r>
              <a:rPr lang="tr-TR" sz="1600" dirty="0">
                <a:latin typeface="Palatino Linotype" panose="02040502050505030304" pitchFamily="18" charset="0"/>
              </a:rPr>
              <a:t> sekizincisi ‘’Kontrol, Otomasyon ve Robotikte Yeni Teknolojiler’’ konusuyla 16 Aralık 2017 Cumartesi günü MMO İstanbul Şube Konferans Salonu’nda gerçekleştirildi.</a:t>
            </a:r>
          </a:p>
        </p:txBody>
      </p:sp>
      <p:pic>
        <p:nvPicPr>
          <p:cNvPr id="9" name="Resim 8"/>
          <p:cNvPicPr>
            <a:picLocks noChangeAspect="1"/>
          </p:cNvPicPr>
          <p:nvPr/>
        </p:nvPicPr>
        <p:blipFill rotWithShape="1">
          <a:blip r:embed="rId2" cstate="print">
            <a:extLst>
              <a:ext uri="{28A0092B-C50C-407E-A947-70E740481C1C}">
                <a14:useLocalDpi xmlns:a14="http://schemas.microsoft.com/office/drawing/2010/main" val="0"/>
              </a:ext>
            </a:extLst>
          </a:blip>
          <a:srcRect l="23348" t="3334" r="23531" b="-606"/>
          <a:stretch/>
        </p:blipFill>
        <p:spPr>
          <a:xfrm>
            <a:off x="218210" y="2062481"/>
            <a:ext cx="2836717" cy="3894490"/>
          </a:xfrm>
          <a:prstGeom prst="rect">
            <a:avLst/>
          </a:prstGeom>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2442" y="3626318"/>
            <a:ext cx="3909149" cy="2606756"/>
          </a:xfrm>
          <a:prstGeom prst="rect">
            <a:avLst/>
          </a:prstGeom>
        </p:spPr>
      </p:pic>
      <p:pic>
        <p:nvPicPr>
          <p:cNvPr id="10" name="10 Resim" descr="file.png"/>
          <p:cNvPicPr>
            <a:picLocks noChangeAspect="1"/>
          </p:cNvPicPr>
          <p:nvPr/>
        </p:nvPicPr>
        <p:blipFill>
          <a:blip r:embed="rId4"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5"/>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Tree>
    <p:extLst>
      <p:ext uri="{BB962C8B-B14F-4D97-AF65-F5344CB8AC3E}">
        <p14:creationId xmlns:p14="http://schemas.microsoft.com/office/powerpoint/2010/main" val="26990274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5"/>
          <p:cNvSpPr>
            <a:spLocks noChangeArrowheads="1"/>
          </p:cNvSpPr>
          <p:nvPr/>
        </p:nvSpPr>
        <p:spPr bwMode="auto">
          <a:xfrm>
            <a:off x="0" y="1557894"/>
            <a:ext cx="365687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a:spcBef>
                <a:spcPct val="0"/>
              </a:spcBef>
              <a:buFontTx/>
              <a:buNone/>
              <a:defRPr/>
            </a:pPr>
            <a:r>
              <a:rPr lang="tr-TR" altLang="tr-TR" sz="2000" b="1" dirty="0">
                <a:solidFill>
                  <a:srgbClr val="FF0000"/>
                </a:solidFill>
                <a:effectLst>
                  <a:outerShdw blurRad="63500" dist="38100" dir="5400000" algn="t" rotWithShape="0">
                    <a:prstClr val="black">
                      <a:alpha val="25000"/>
                    </a:prstClr>
                  </a:outerShdw>
                </a:effectLst>
                <a:latin typeface="+mn-lt"/>
                <a:cs typeface="Arial" charset="0"/>
              </a:rPr>
              <a:t>VAKA ANALİZİ YARIŞMALARI</a:t>
            </a:r>
          </a:p>
        </p:txBody>
      </p:sp>
      <p:sp>
        <p:nvSpPr>
          <p:cNvPr id="6" name="Dikdörtgen 5"/>
          <p:cNvSpPr/>
          <p:nvPr/>
        </p:nvSpPr>
        <p:spPr>
          <a:xfrm>
            <a:off x="207819" y="1908216"/>
            <a:ext cx="11419608" cy="584775"/>
          </a:xfrm>
          <a:prstGeom prst="rect">
            <a:avLst/>
          </a:prstGeom>
        </p:spPr>
        <p:txBody>
          <a:bodyPr wrap="square">
            <a:spAutoFit/>
          </a:bodyPr>
          <a:lstStyle/>
          <a:p>
            <a:pPr algn="just"/>
            <a:r>
              <a:rPr lang="tr-TR" sz="1600" dirty="0">
                <a:latin typeface="Palatino Linotype" panose="02040502050505030304" pitchFamily="18" charset="0"/>
              </a:rPr>
              <a:t>MMO Ankara Şube tarafından Endüstri Mühendisliği bölümlerinde okuyan öğrenci üyelere yönelik düzenlenen "3. Ödüllü Vaka Analizi Yarışması" 03 Mart 2019 tarihinde MMO Suat Sezai Gürü Toplantı Salonu’nda gerçekleştirildi.</a:t>
            </a:r>
          </a:p>
        </p:txBody>
      </p:sp>
      <p:sp>
        <p:nvSpPr>
          <p:cNvPr id="7" name="Dikdörtgen 6"/>
          <p:cNvSpPr/>
          <p:nvPr/>
        </p:nvSpPr>
        <p:spPr>
          <a:xfrm>
            <a:off x="207819" y="2484169"/>
            <a:ext cx="11720945" cy="1815882"/>
          </a:xfrm>
          <a:prstGeom prst="rect">
            <a:avLst/>
          </a:prstGeom>
        </p:spPr>
        <p:txBody>
          <a:bodyPr wrap="square">
            <a:spAutoFit/>
          </a:bodyPr>
          <a:lstStyle/>
          <a:p>
            <a:pPr algn="just"/>
            <a:r>
              <a:rPr lang="tr-TR" sz="1600" dirty="0">
                <a:latin typeface="Palatino Linotype" panose="02040502050505030304" pitchFamily="18" charset="0"/>
              </a:rPr>
              <a:t>Hacettepe, Gazi, Çankaya, Başkent ve Atılım Üniversitelerinden toplam 10 grubun katılımıyla gerçekleştirilen yarışmada, ilk üçe giren gruplara düzenlenen törenle çeşitli ödüller verildi.</a:t>
            </a:r>
          </a:p>
          <a:p>
            <a:pPr algn="just"/>
            <a:endParaRPr lang="tr-TR" sz="1600" dirty="0">
              <a:latin typeface="Palatino Linotype" panose="02040502050505030304" pitchFamily="18" charset="0"/>
            </a:endParaRPr>
          </a:p>
          <a:p>
            <a:pPr algn="just"/>
            <a:r>
              <a:rPr lang="tr-TR" sz="1600" dirty="0">
                <a:latin typeface="Palatino Linotype" panose="02040502050505030304" pitchFamily="18" charset="0"/>
              </a:rPr>
              <a:t>Yarışmanın jüri üyeliklerini; TOBB Üniversitesi`nden Endüstri Mühendisliği Bölüm Başkan Yardımcısı Dr. Öğretim Üyesi Salih Tekin, Başkent Üniversitesi`nden Dr. Öğretim Üyesi Mehmet Gülşen, Hacettepe Üniversitesi`nden Doç. Dr. </a:t>
            </a:r>
            <a:r>
              <a:rPr lang="tr-TR" sz="1600" dirty="0" err="1">
                <a:latin typeface="Palatino Linotype" panose="02040502050505030304" pitchFamily="18" charset="0"/>
              </a:rPr>
              <a:t>Oumout</a:t>
            </a:r>
            <a:r>
              <a:rPr lang="tr-TR" sz="1600" dirty="0">
                <a:latin typeface="Palatino Linotype" panose="02040502050505030304" pitchFamily="18" charset="0"/>
              </a:rPr>
              <a:t> </a:t>
            </a:r>
            <a:r>
              <a:rPr lang="tr-TR" sz="1600" dirty="0" err="1">
                <a:latin typeface="Palatino Linotype" panose="02040502050505030304" pitchFamily="18" charset="0"/>
              </a:rPr>
              <a:t>Chouseinoglou</a:t>
            </a:r>
            <a:r>
              <a:rPr lang="tr-TR" sz="1600" dirty="0">
                <a:latin typeface="Palatino Linotype" panose="02040502050505030304" pitchFamily="18" charset="0"/>
              </a:rPr>
              <a:t>, Çankaya Üniversitesi’nde Dr. </a:t>
            </a:r>
            <a:r>
              <a:rPr lang="tr-TR" sz="1600" dirty="0" err="1">
                <a:latin typeface="Palatino Linotype" panose="02040502050505030304" pitchFamily="18" charset="0"/>
              </a:rPr>
              <a:t>Öğr</a:t>
            </a:r>
            <a:r>
              <a:rPr lang="tr-TR" sz="1600" dirty="0">
                <a:latin typeface="Palatino Linotype" panose="02040502050505030304" pitchFamily="18" charset="0"/>
              </a:rPr>
              <a:t>. Üyesi Ayyüce Aydemir Karadağ, Atılım Üniversitesi`nden Öğretim Görevlisi Hande Eryılmaz ve TAI/</a:t>
            </a:r>
            <a:r>
              <a:rPr lang="tr-TR" sz="1600" dirty="0" err="1">
                <a:latin typeface="Palatino Linotype" panose="02040502050505030304" pitchFamily="18" charset="0"/>
              </a:rPr>
              <a:t>TUSAŞ’dan</a:t>
            </a:r>
            <a:r>
              <a:rPr lang="tr-TR" sz="1600" dirty="0">
                <a:latin typeface="Palatino Linotype" panose="02040502050505030304" pitchFamily="18" charset="0"/>
              </a:rPr>
              <a:t> Mahmut Akkaya yaptı.</a:t>
            </a:r>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961" y="4300051"/>
            <a:ext cx="3900054" cy="2422867"/>
          </a:xfrm>
          <a:prstGeom prst="rect">
            <a:avLst/>
          </a:prstGeom>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554" y="4300050"/>
            <a:ext cx="3920837" cy="2422867"/>
          </a:xfrm>
          <a:prstGeom prst="rect">
            <a:avLst/>
          </a:prstGeom>
        </p:spPr>
      </p:pic>
      <p:pic>
        <p:nvPicPr>
          <p:cNvPr id="10" name="10 Resim" descr="file.png"/>
          <p:cNvPicPr>
            <a:picLocks noChangeAspect="1"/>
          </p:cNvPicPr>
          <p:nvPr/>
        </p:nvPicPr>
        <p:blipFill>
          <a:blip r:embed="rId4"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5"/>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Tree>
    <p:extLst>
      <p:ext uri="{BB962C8B-B14F-4D97-AF65-F5344CB8AC3E}">
        <p14:creationId xmlns:p14="http://schemas.microsoft.com/office/powerpoint/2010/main" val="33664751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4"/>
          <p:cNvSpPr>
            <a:spLocks noChangeArrowheads="1"/>
          </p:cNvSpPr>
          <p:nvPr/>
        </p:nvSpPr>
        <p:spPr bwMode="auto">
          <a:xfrm>
            <a:off x="198781" y="1664208"/>
            <a:ext cx="91646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r>
              <a:rPr lang="tr-TR" sz="2000" b="1" dirty="0">
                <a:solidFill>
                  <a:srgbClr val="FF0000"/>
                </a:solidFill>
                <a:effectLst>
                  <a:outerShdw blurRad="63500" dist="38100" dir="5400000" algn="t" rotWithShape="0">
                    <a:prstClr val="black">
                      <a:alpha val="25000"/>
                    </a:prstClr>
                  </a:outerShdw>
                </a:effectLst>
                <a:latin typeface="+mn-lt"/>
                <a:cs typeface="Arial" charset="0"/>
              </a:rPr>
              <a:t>BURSA ULUDAĞ ÜNİVERSİTESİ MAKİNA MÜHENDİSLİĞİ BÖLÜMÜ BİTİRME PROJESİ YARIŞMASI GERÇEKLEŞTİRİLDİ</a:t>
            </a:r>
          </a:p>
        </p:txBody>
      </p:sp>
      <p:pic>
        <p:nvPicPr>
          <p:cNvPr id="12"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3"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4"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4" name="Dikdörtgen 3"/>
          <p:cNvSpPr/>
          <p:nvPr/>
        </p:nvSpPr>
        <p:spPr>
          <a:xfrm>
            <a:off x="274981" y="2591550"/>
            <a:ext cx="11917019" cy="3693319"/>
          </a:xfrm>
          <a:prstGeom prst="rect">
            <a:avLst/>
          </a:prstGeom>
        </p:spPr>
        <p:txBody>
          <a:bodyPr wrap="square">
            <a:spAutoFit/>
          </a:bodyPr>
          <a:lstStyle/>
          <a:p>
            <a:pPr algn="just"/>
            <a:r>
              <a:rPr lang="tr-TR" b="1" dirty="0">
                <a:solidFill>
                  <a:srgbClr val="34495E"/>
                </a:solidFill>
                <a:latin typeface="Open Sans"/>
              </a:rPr>
              <a:t>Bursa Uludağ Üniversitesi Makina Mühendisliği Bölümü Bitirme Projesi Yarışması 13.06. 2023 günü Çevrim içi olarak gerçekleştirildi.</a:t>
            </a:r>
            <a:endParaRPr lang="tr-TR" dirty="0">
              <a:solidFill>
                <a:srgbClr val="34495E"/>
              </a:solidFill>
              <a:latin typeface="Open Sans"/>
            </a:endParaRPr>
          </a:p>
          <a:p>
            <a:pPr algn="just"/>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Bursa Uludağ Üniversitesi Makina Mühendisliği Bölümü Bitirme Projesi Yarışması 13.06. 2023 günü Çevrim içi olarak gerçekleştirildi.</a:t>
            </a:r>
          </a:p>
          <a:p>
            <a:pPr algn="just"/>
            <a:endPar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tr-T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Juri</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Üyeliklerini, Şube Yönetim Kurulu Başkanımız Ahmet İhsan TAŞKINSEL ve Şube Üyelerimiz Mehmet BURSA ile Refik </a:t>
            </a:r>
            <a:r>
              <a:rPr lang="tr-T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YEŞİL'in</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gerçekleştirdiği yarışmada, Danışmanlığı Doç. Dr. Celalettin YÜCE tarafından yapılan Ömer SABANCI, Cemil HACIBEKIR ve </a:t>
            </a:r>
            <a:r>
              <a:rPr lang="tr-T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Onour</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KECHAGIA tarafından gerçekleştirilen Soğuk Metal Transfer Esaslı Tel Ark Eklemeli İmalat Yönteminde Proses Parametrelerinin Etkisinin İncelenmesi adlı proje birinci oldu.</a:t>
            </a:r>
          </a:p>
          <a:p>
            <a:pPr algn="just"/>
            <a:endPar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Yarışmada; Sema TAPAN, Mert AKÇAY ve Metehan </a:t>
            </a:r>
            <a:r>
              <a:rPr lang="tr-T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HELVACI'ya</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ait </a:t>
            </a:r>
            <a:r>
              <a:rPr lang="tr-T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Dental</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Diyot Lazer Cihazı Tasarımı projesi ikinci ve Sedef Zeynep </a:t>
            </a:r>
            <a:r>
              <a:rPr lang="tr-T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BAŞ'a</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ait İki Farklı Tedarikçiden Alınan Aynı Malzemenin Element Dağılımının Kaynak Kabiliyetine Etkisi projesi üçüncü sırada yer aldı.</a:t>
            </a:r>
          </a:p>
        </p:txBody>
      </p:sp>
    </p:spTree>
    <p:extLst>
      <p:ext uri="{BB962C8B-B14F-4D97-AF65-F5344CB8AC3E}">
        <p14:creationId xmlns:p14="http://schemas.microsoft.com/office/powerpoint/2010/main" val="119587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sp>
        <p:nvSpPr>
          <p:cNvPr id="3" name="Dikdörtgen 2"/>
          <p:cNvSpPr/>
          <p:nvPr/>
        </p:nvSpPr>
        <p:spPr>
          <a:xfrm>
            <a:off x="-375441" y="1432728"/>
            <a:ext cx="9108489" cy="522259"/>
          </a:xfrm>
          <a:prstGeom prst="rect">
            <a:avLst/>
          </a:prstGeom>
        </p:spPr>
        <p:txBody>
          <a:bodyPr wrap="square">
            <a:spAutoFit/>
          </a:bodyPr>
          <a:lstStyle/>
          <a:p>
            <a:pPr algn="ctr">
              <a:lnSpc>
                <a:spcPct val="107000"/>
              </a:lnSpc>
              <a:spcAft>
                <a:spcPts val="800"/>
              </a:spcAft>
            </a:pPr>
            <a:r>
              <a:rPr lang="tr-TR" sz="2800" dirty="0">
                <a:solidFill>
                  <a:srgbClr val="0070C0"/>
                </a:solidFill>
                <a:effectLst>
                  <a:outerShdw blurRad="63500" dist="38100" dir="5400000" algn="t" rotWithShape="0">
                    <a:prstClr val="black">
                      <a:alpha val="25000"/>
                    </a:prstClr>
                  </a:outerShdw>
                </a:effectLst>
                <a:latin typeface="+mj-lt"/>
                <a:ea typeface="+mj-ea"/>
                <a:cs typeface="+mj-cs"/>
              </a:rPr>
              <a:t>Şubelere Göre Üye Sayıları  (Şubat 2025 itibarıyla)</a:t>
            </a:r>
          </a:p>
        </p:txBody>
      </p:sp>
      <p:sp>
        <p:nvSpPr>
          <p:cNvPr id="6" name="Dikdörtgen 5"/>
          <p:cNvSpPr/>
          <p:nvPr/>
        </p:nvSpPr>
        <p:spPr>
          <a:xfrm>
            <a:off x="4178804" y="6325097"/>
            <a:ext cx="5400339" cy="487506"/>
          </a:xfrm>
          <a:prstGeom prst="rect">
            <a:avLst/>
          </a:prstGeom>
        </p:spPr>
        <p:txBody>
          <a:bodyPr wrap="square">
            <a:spAutoFit/>
          </a:bodyPr>
          <a:lstStyle/>
          <a:p>
            <a:pPr algn="ctr">
              <a:lnSpc>
                <a:spcPct val="107000"/>
              </a:lnSpc>
              <a:spcAft>
                <a:spcPts val="800"/>
              </a:spcAft>
            </a:pPr>
            <a:r>
              <a:rPr lang="tr-TR" sz="2400" b="1" dirty="0">
                <a:solidFill>
                  <a:srgbClr val="D97336"/>
                </a:solidFill>
                <a:latin typeface="Calibri" panose="020F0502020204030204" pitchFamily="34" charset="0"/>
                <a:ea typeface="Calibri" panose="020F0502020204030204" pitchFamily="34" charset="0"/>
                <a:cs typeface="Humanst521 BT"/>
              </a:rPr>
              <a:t>ÖĞRENCİ ÜYE SAYISI</a:t>
            </a:r>
          </a:p>
        </p:txBody>
      </p:sp>
      <p:sp>
        <p:nvSpPr>
          <p:cNvPr id="7" name="Sağ Ok 6"/>
          <p:cNvSpPr/>
          <p:nvPr/>
        </p:nvSpPr>
        <p:spPr>
          <a:xfrm flipV="1">
            <a:off x="8755214" y="6457008"/>
            <a:ext cx="1233890" cy="284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a:p>
        </p:txBody>
      </p:sp>
      <p:sp>
        <p:nvSpPr>
          <p:cNvPr id="8" name="Metin kutusu 7"/>
          <p:cNvSpPr txBox="1"/>
          <p:nvPr/>
        </p:nvSpPr>
        <p:spPr>
          <a:xfrm>
            <a:off x="10374694" y="6337857"/>
            <a:ext cx="968535" cy="400110"/>
          </a:xfrm>
          <a:prstGeom prst="rect">
            <a:avLst/>
          </a:prstGeom>
          <a:noFill/>
        </p:spPr>
        <p:txBody>
          <a:bodyPr wrap="none" rtlCol="0">
            <a:spAutoFit/>
          </a:bodyPr>
          <a:lstStyle/>
          <a:p>
            <a:r>
              <a:rPr lang="tr-TR" sz="2000" b="1" dirty="0"/>
              <a:t>20.889</a:t>
            </a:r>
          </a:p>
        </p:txBody>
      </p:sp>
      <p:sp>
        <p:nvSpPr>
          <p:cNvPr id="10" name="Dikdörtgen 9"/>
          <p:cNvSpPr/>
          <p:nvPr/>
        </p:nvSpPr>
        <p:spPr>
          <a:xfrm>
            <a:off x="4178804" y="5860434"/>
            <a:ext cx="5400339" cy="487506"/>
          </a:xfrm>
          <a:prstGeom prst="rect">
            <a:avLst/>
          </a:prstGeom>
        </p:spPr>
        <p:txBody>
          <a:bodyPr wrap="square">
            <a:spAutoFit/>
          </a:bodyPr>
          <a:lstStyle/>
          <a:p>
            <a:pPr algn="ctr">
              <a:lnSpc>
                <a:spcPct val="107000"/>
              </a:lnSpc>
              <a:spcAft>
                <a:spcPts val="800"/>
              </a:spcAft>
            </a:pPr>
            <a:r>
              <a:rPr lang="tr-TR" sz="2400" b="1" dirty="0">
                <a:solidFill>
                  <a:srgbClr val="D97336"/>
                </a:solidFill>
                <a:latin typeface="Calibri" panose="020F0502020204030204" pitchFamily="34" charset="0"/>
                <a:ea typeface="Calibri" panose="020F0502020204030204" pitchFamily="34" charset="0"/>
                <a:cs typeface="Humanst521 BT"/>
              </a:rPr>
              <a:t>TOPLAM ÜYE SAYISI</a:t>
            </a:r>
          </a:p>
        </p:txBody>
      </p:sp>
      <p:sp>
        <p:nvSpPr>
          <p:cNvPr id="11" name="Sağ Ok 10"/>
          <p:cNvSpPr/>
          <p:nvPr/>
        </p:nvSpPr>
        <p:spPr>
          <a:xfrm flipV="1">
            <a:off x="8755214" y="5956738"/>
            <a:ext cx="1233890" cy="284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a:p>
        </p:txBody>
      </p:sp>
      <p:sp>
        <p:nvSpPr>
          <p:cNvPr id="12" name="Metin kutusu 11"/>
          <p:cNvSpPr txBox="1"/>
          <p:nvPr/>
        </p:nvSpPr>
        <p:spPr>
          <a:xfrm>
            <a:off x="10374693" y="5899142"/>
            <a:ext cx="1111202" cy="400110"/>
          </a:xfrm>
          <a:prstGeom prst="rect">
            <a:avLst/>
          </a:prstGeom>
          <a:noFill/>
        </p:spPr>
        <p:txBody>
          <a:bodyPr wrap="none" rtlCol="0">
            <a:spAutoFit/>
          </a:bodyPr>
          <a:lstStyle/>
          <a:p>
            <a:r>
              <a:rPr lang="tr-TR" sz="2000" b="1" dirty="0"/>
              <a:t>131.515</a:t>
            </a:r>
          </a:p>
        </p:txBody>
      </p:sp>
      <p:pic>
        <p:nvPicPr>
          <p:cNvPr id="16"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7"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graphicFrame>
        <p:nvGraphicFramePr>
          <p:cNvPr id="5" name="Tablo 4">
            <a:extLst>
              <a:ext uri="{FF2B5EF4-FFF2-40B4-BE49-F238E27FC236}">
                <a16:creationId xmlns:a16="http://schemas.microsoft.com/office/drawing/2014/main" id="{B7F5D789-DF44-E851-2EC3-528A8D8A2670}"/>
              </a:ext>
            </a:extLst>
          </p:cNvPr>
          <p:cNvGraphicFramePr>
            <a:graphicFrameLocks noGrp="1"/>
          </p:cNvGraphicFramePr>
          <p:nvPr/>
        </p:nvGraphicFramePr>
        <p:xfrm>
          <a:off x="632640" y="2219417"/>
          <a:ext cx="3497555" cy="4449443"/>
        </p:xfrm>
        <a:graphic>
          <a:graphicData uri="http://schemas.openxmlformats.org/drawingml/2006/table">
            <a:tbl>
              <a:tblPr>
                <a:tableStyleId>{5C22544A-7EE6-4342-B048-85BDC9FD1C3A}</a:tableStyleId>
              </a:tblPr>
              <a:tblGrid>
                <a:gridCol w="1663975">
                  <a:extLst>
                    <a:ext uri="{9D8B030D-6E8A-4147-A177-3AD203B41FA5}">
                      <a16:colId xmlns:a16="http://schemas.microsoft.com/office/drawing/2014/main" val="2640845035"/>
                    </a:ext>
                  </a:extLst>
                </a:gridCol>
                <a:gridCol w="1833580">
                  <a:extLst>
                    <a:ext uri="{9D8B030D-6E8A-4147-A177-3AD203B41FA5}">
                      <a16:colId xmlns:a16="http://schemas.microsoft.com/office/drawing/2014/main" val="2688525270"/>
                    </a:ext>
                  </a:extLst>
                </a:gridCol>
              </a:tblGrid>
              <a:tr h="288614">
                <a:tc>
                  <a:txBody>
                    <a:bodyPr/>
                    <a:lstStyle/>
                    <a:p>
                      <a:pPr marR="524510" algn="ctr">
                        <a:lnSpc>
                          <a:spcPct val="115000"/>
                        </a:lnSpc>
                        <a:spcAft>
                          <a:spcPts val="1000"/>
                        </a:spcAft>
                      </a:pPr>
                      <a:r>
                        <a:rPr lang="tr-TR" sz="1200" b="1" dirty="0">
                          <a:effectLst/>
                        </a:rPr>
                        <a:t>SUBE</a:t>
                      </a:r>
                      <a:endParaRPr lang="tr-TR"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1">
                          <a:effectLst/>
                        </a:rPr>
                        <a:t>ÜYE SAYILARI</a:t>
                      </a:r>
                      <a:endParaRPr lang="tr-TR" sz="1200" b="1">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2996019"/>
                  </a:ext>
                </a:extLst>
              </a:tr>
              <a:tr h="218991">
                <a:tc>
                  <a:txBody>
                    <a:bodyPr/>
                    <a:lstStyle/>
                    <a:p>
                      <a:pPr marR="524510" algn="ctr">
                        <a:lnSpc>
                          <a:spcPct val="115000"/>
                        </a:lnSpc>
                        <a:spcAft>
                          <a:spcPts val="1000"/>
                        </a:spcAft>
                      </a:pPr>
                      <a:r>
                        <a:rPr lang="tr-TR" sz="1200" b="0" dirty="0">
                          <a:effectLst/>
                        </a:rPr>
                        <a:t>ADANA</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6155</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3020320"/>
                  </a:ext>
                </a:extLst>
              </a:tr>
              <a:tr h="218991">
                <a:tc>
                  <a:txBody>
                    <a:bodyPr/>
                    <a:lstStyle/>
                    <a:p>
                      <a:pPr marR="524510" algn="ctr">
                        <a:lnSpc>
                          <a:spcPct val="115000"/>
                        </a:lnSpc>
                        <a:spcAft>
                          <a:spcPts val="1000"/>
                        </a:spcAft>
                      </a:pPr>
                      <a:r>
                        <a:rPr lang="tr-TR" sz="1200" b="0">
                          <a:effectLst/>
                        </a:rPr>
                        <a:t>ANKARA</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18531</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820394"/>
                  </a:ext>
                </a:extLst>
              </a:tr>
              <a:tr h="218991">
                <a:tc>
                  <a:txBody>
                    <a:bodyPr/>
                    <a:lstStyle/>
                    <a:p>
                      <a:pPr marR="524510" algn="ctr">
                        <a:lnSpc>
                          <a:spcPct val="115000"/>
                        </a:lnSpc>
                        <a:spcAft>
                          <a:spcPts val="1000"/>
                        </a:spcAft>
                      </a:pPr>
                      <a:r>
                        <a:rPr lang="tr-TR" sz="1200" b="0">
                          <a:effectLst/>
                        </a:rPr>
                        <a:t>ANTALYA</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3898</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4663526"/>
                  </a:ext>
                </a:extLst>
              </a:tr>
              <a:tr h="218991">
                <a:tc>
                  <a:txBody>
                    <a:bodyPr/>
                    <a:lstStyle/>
                    <a:p>
                      <a:pPr marR="524510" algn="ctr">
                        <a:lnSpc>
                          <a:spcPct val="115000"/>
                        </a:lnSpc>
                        <a:spcAft>
                          <a:spcPts val="1000"/>
                        </a:spcAft>
                      </a:pPr>
                      <a:r>
                        <a:rPr lang="tr-TR" sz="1200" b="0">
                          <a:effectLst/>
                        </a:rPr>
                        <a:t>BURSA</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10255</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8163809"/>
                  </a:ext>
                </a:extLst>
              </a:tr>
              <a:tr h="218991">
                <a:tc>
                  <a:txBody>
                    <a:bodyPr/>
                    <a:lstStyle/>
                    <a:p>
                      <a:pPr marR="524510" algn="ctr">
                        <a:lnSpc>
                          <a:spcPct val="115000"/>
                        </a:lnSpc>
                        <a:spcAft>
                          <a:spcPts val="1000"/>
                        </a:spcAft>
                      </a:pPr>
                      <a:r>
                        <a:rPr lang="tr-TR" sz="1200" b="0">
                          <a:effectLst/>
                        </a:rPr>
                        <a:t>DENİZLİ</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5141</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0711010"/>
                  </a:ext>
                </a:extLst>
              </a:tr>
              <a:tr h="218991">
                <a:tc>
                  <a:txBody>
                    <a:bodyPr/>
                    <a:lstStyle/>
                    <a:p>
                      <a:pPr marR="524510" algn="ctr">
                        <a:lnSpc>
                          <a:spcPct val="115000"/>
                        </a:lnSpc>
                        <a:spcAft>
                          <a:spcPts val="1000"/>
                        </a:spcAft>
                      </a:pPr>
                      <a:r>
                        <a:rPr lang="tr-TR" sz="1200" b="0">
                          <a:effectLst/>
                        </a:rPr>
                        <a:t>DİYARBAKIR</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4635</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401487"/>
                  </a:ext>
                </a:extLst>
              </a:tr>
              <a:tr h="218991">
                <a:tc>
                  <a:txBody>
                    <a:bodyPr/>
                    <a:lstStyle/>
                    <a:p>
                      <a:pPr marR="524510" algn="ctr">
                        <a:lnSpc>
                          <a:spcPct val="115000"/>
                        </a:lnSpc>
                        <a:spcAft>
                          <a:spcPts val="1000"/>
                        </a:spcAft>
                      </a:pPr>
                      <a:r>
                        <a:rPr lang="tr-TR" sz="1200" b="0">
                          <a:effectLst/>
                        </a:rPr>
                        <a:t>EDİRNE</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2652</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1855628"/>
                  </a:ext>
                </a:extLst>
              </a:tr>
              <a:tr h="218991">
                <a:tc>
                  <a:txBody>
                    <a:bodyPr/>
                    <a:lstStyle/>
                    <a:p>
                      <a:pPr marR="524510" algn="ctr">
                        <a:lnSpc>
                          <a:spcPct val="115000"/>
                        </a:lnSpc>
                        <a:spcAft>
                          <a:spcPts val="1000"/>
                        </a:spcAft>
                      </a:pPr>
                      <a:r>
                        <a:rPr lang="tr-TR" sz="1200" b="0">
                          <a:effectLst/>
                        </a:rPr>
                        <a:t>ESKİŞEHİR</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4781</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991280"/>
                  </a:ext>
                </a:extLst>
              </a:tr>
              <a:tr h="218991">
                <a:tc>
                  <a:txBody>
                    <a:bodyPr/>
                    <a:lstStyle/>
                    <a:p>
                      <a:pPr marR="524510" algn="ctr">
                        <a:lnSpc>
                          <a:spcPct val="115000"/>
                        </a:lnSpc>
                        <a:spcAft>
                          <a:spcPts val="1000"/>
                        </a:spcAft>
                      </a:pPr>
                      <a:r>
                        <a:rPr lang="tr-TR" sz="1200" b="0">
                          <a:effectLst/>
                        </a:rPr>
                        <a:t>GAZİANTEP</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3007</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607776"/>
                  </a:ext>
                </a:extLst>
              </a:tr>
              <a:tr h="218991">
                <a:tc>
                  <a:txBody>
                    <a:bodyPr/>
                    <a:lstStyle/>
                    <a:p>
                      <a:pPr marR="524510" algn="ctr">
                        <a:lnSpc>
                          <a:spcPct val="115000"/>
                        </a:lnSpc>
                        <a:spcAft>
                          <a:spcPts val="1000"/>
                        </a:spcAft>
                      </a:pPr>
                      <a:r>
                        <a:rPr lang="tr-TR" sz="1200" b="0">
                          <a:effectLst/>
                        </a:rPr>
                        <a:t>İSTANBUL</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32084</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3685951"/>
                  </a:ext>
                </a:extLst>
              </a:tr>
              <a:tr h="218991">
                <a:tc>
                  <a:txBody>
                    <a:bodyPr/>
                    <a:lstStyle/>
                    <a:p>
                      <a:pPr marR="524510" algn="ctr">
                        <a:lnSpc>
                          <a:spcPct val="115000"/>
                        </a:lnSpc>
                        <a:spcAft>
                          <a:spcPts val="1000"/>
                        </a:spcAft>
                      </a:pPr>
                      <a:r>
                        <a:rPr lang="tr-TR" sz="1200" b="0">
                          <a:effectLst/>
                        </a:rPr>
                        <a:t>İZMİR</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13042</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9905585"/>
                  </a:ext>
                </a:extLst>
              </a:tr>
              <a:tr h="218991">
                <a:tc>
                  <a:txBody>
                    <a:bodyPr/>
                    <a:lstStyle/>
                    <a:p>
                      <a:pPr marR="524510" algn="ctr">
                        <a:lnSpc>
                          <a:spcPct val="115000"/>
                        </a:lnSpc>
                        <a:spcAft>
                          <a:spcPts val="1000"/>
                        </a:spcAft>
                      </a:pPr>
                      <a:r>
                        <a:rPr lang="tr-TR" sz="1200" b="0">
                          <a:effectLst/>
                        </a:rPr>
                        <a:t>KAYSERİ</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3521</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0381357"/>
                  </a:ext>
                </a:extLst>
              </a:tr>
              <a:tr h="218991">
                <a:tc>
                  <a:txBody>
                    <a:bodyPr/>
                    <a:lstStyle/>
                    <a:p>
                      <a:pPr marR="524510" algn="ctr">
                        <a:lnSpc>
                          <a:spcPct val="115000"/>
                        </a:lnSpc>
                        <a:spcAft>
                          <a:spcPts val="1000"/>
                        </a:spcAft>
                      </a:pPr>
                      <a:r>
                        <a:rPr lang="tr-TR" sz="1200" b="0">
                          <a:effectLst/>
                        </a:rPr>
                        <a:t>KOCAELİ</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a:effectLst/>
                        </a:rPr>
                        <a:t>8767</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7896081"/>
                  </a:ext>
                </a:extLst>
              </a:tr>
              <a:tr h="218991">
                <a:tc>
                  <a:txBody>
                    <a:bodyPr/>
                    <a:lstStyle/>
                    <a:p>
                      <a:pPr marR="524510" algn="ctr">
                        <a:lnSpc>
                          <a:spcPct val="115000"/>
                        </a:lnSpc>
                        <a:spcAft>
                          <a:spcPts val="1000"/>
                        </a:spcAft>
                      </a:pPr>
                      <a:r>
                        <a:rPr lang="tr-TR" sz="1200" b="0">
                          <a:effectLst/>
                        </a:rPr>
                        <a:t>KONYA</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3499</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8897966"/>
                  </a:ext>
                </a:extLst>
              </a:tr>
              <a:tr h="218991">
                <a:tc>
                  <a:txBody>
                    <a:bodyPr/>
                    <a:lstStyle/>
                    <a:p>
                      <a:pPr marR="524510" algn="ctr">
                        <a:lnSpc>
                          <a:spcPct val="115000"/>
                        </a:lnSpc>
                        <a:spcAft>
                          <a:spcPts val="1000"/>
                        </a:spcAft>
                      </a:pPr>
                      <a:r>
                        <a:rPr lang="tr-TR" sz="1200" b="0">
                          <a:effectLst/>
                        </a:rPr>
                        <a:t>MERSİN</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3414</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2754326"/>
                  </a:ext>
                </a:extLst>
              </a:tr>
              <a:tr h="218991">
                <a:tc>
                  <a:txBody>
                    <a:bodyPr/>
                    <a:lstStyle/>
                    <a:p>
                      <a:pPr marR="524510" algn="ctr">
                        <a:lnSpc>
                          <a:spcPct val="115000"/>
                        </a:lnSpc>
                        <a:spcAft>
                          <a:spcPts val="1000"/>
                        </a:spcAft>
                      </a:pPr>
                      <a:r>
                        <a:rPr lang="tr-TR" sz="1200" b="0">
                          <a:effectLst/>
                        </a:rPr>
                        <a:t>SAMSUN</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3209</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1930927"/>
                  </a:ext>
                </a:extLst>
              </a:tr>
              <a:tr h="218991">
                <a:tc>
                  <a:txBody>
                    <a:bodyPr/>
                    <a:lstStyle/>
                    <a:p>
                      <a:pPr marR="524510" algn="ctr">
                        <a:lnSpc>
                          <a:spcPct val="115000"/>
                        </a:lnSpc>
                        <a:spcAft>
                          <a:spcPts val="1000"/>
                        </a:spcAft>
                      </a:pPr>
                      <a:r>
                        <a:rPr lang="tr-TR" sz="1200" b="0">
                          <a:effectLst/>
                        </a:rPr>
                        <a:t>TRABZON</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2836</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4499126"/>
                  </a:ext>
                </a:extLst>
              </a:tr>
              <a:tr h="218991">
                <a:tc>
                  <a:txBody>
                    <a:bodyPr/>
                    <a:lstStyle/>
                    <a:p>
                      <a:pPr marR="524510" algn="ctr">
                        <a:lnSpc>
                          <a:spcPct val="115000"/>
                        </a:lnSpc>
                        <a:spcAft>
                          <a:spcPts val="1000"/>
                        </a:spcAft>
                      </a:pPr>
                      <a:r>
                        <a:rPr lang="tr-TR" sz="1200" b="0">
                          <a:effectLst/>
                        </a:rPr>
                        <a:t>ZONGULDAK</a:t>
                      </a:r>
                      <a:endParaRPr lang="tr-TR" sz="1200" b="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0" dirty="0">
                          <a:effectLst/>
                        </a:rPr>
                        <a:t>2088</a:t>
                      </a:r>
                      <a:endParaRPr lang="tr-T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5155719"/>
                  </a:ext>
                </a:extLst>
              </a:tr>
              <a:tr h="218991">
                <a:tc>
                  <a:txBody>
                    <a:bodyPr/>
                    <a:lstStyle/>
                    <a:p>
                      <a:pPr marR="524510" algn="ctr">
                        <a:lnSpc>
                          <a:spcPct val="115000"/>
                        </a:lnSpc>
                        <a:spcAft>
                          <a:spcPts val="1000"/>
                        </a:spcAft>
                      </a:pPr>
                      <a:r>
                        <a:rPr lang="tr-TR" sz="1200" b="1">
                          <a:effectLst/>
                        </a:rPr>
                        <a:t>TOPLAM</a:t>
                      </a:r>
                      <a:endParaRPr lang="tr-TR" sz="1200" b="1">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R="524510" algn="ctr">
                        <a:lnSpc>
                          <a:spcPct val="115000"/>
                        </a:lnSpc>
                        <a:spcAft>
                          <a:spcPts val="1000"/>
                        </a:spcAft>
                      </a:pPr>
                      <a:r>
                        <a:rPr lang="tr-TR" sz="1200" b="1" dirty="0">
                          <a:effectLst/>
                        </a:rPr>
                        <a:t>131515</a:t>
                      </a:r>
                      <a:endParaRPr lang="tr-TR"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601" marR="636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8697030"/>
                  </a:ext>
                </a:extLst>
              </a:tr>
            </a:tbl>
          </a:graphicData>
        </a:graphic>
      </p:graphicFrame>
      <p:pic>
        <p:nvPicPr>
          <p:cNvPr id="13" name="Resim 12">
            <a:extLst>
              <a:ext uri="{FF2B5EF4-FFF2-40B4-BE49-F238E27FC236}">
                <a16:creationId xmlns:a16="http://schemas.microsoft.com/office/drawing/2014/main" id="{F1D58256-B61D-7821-F4E3-9D2C4DCC481C}"/>
              </a:ext>
            </a:extLst>
          </p:cNvPr>
          <p:cNvPicPr>
            <a:picLocks noChangeAspect="1"/>
          </p:cNvPicPr>
          <p:nvPr/>
        </p:nvPicPr>
        <p:blipFill>
          <a:blip r:embed="rId4"/>
          <a:stretch>
            <a:fillRect/>
          </a:stretch>
        </p:blipFill>
        <p:spPr>
          <a:xfrm>
            <a:off x="4616885" y="2170339"/>
            <a:ext cx="6480203" cy="3680115"/>
          </a:xfrm>
          <a:prstGeom prst="rect">
            <a:avLst/>
          </a:prstGeom>
        </p:spPr>
      </p:pic>
    </p:spTree>
    <p:extLst>
      <p:ext uri="{BB962C8B-B14F-4D97-AF65-F5344CB8AC3E}">
        <p14:creationId xmlns:p14="http://schemas.microsoft.com/office/powerpoint/2010/main" val="1992654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0"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1"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2" name="Dikdörtgen 1"/>
          <p:cNvSpPr/>
          <p:nvPr/>
        </p:nvSpPr>
        <p:spPr>
          <a:xfrm>
            <a:off x="74955" y="1601190"/>
            <a:ext cx="7078319" cy="400110"/>
          </a:xfrm>
          <a:prstGeom prst="rect">
            <a:avLst/>
          </a:prstGeom>
        </p:spPr>
        <p:txBody>
          <a:bodyPr wrap="square">
            <a:spAutoFit/>
          </a:bodyPr>
          <a:lstStyle/>
          <a:p>
            <a:r>
              <a:rPr lang="tr-TR" sz="2000" b="1" dirty="0">
                <a:solidFill>
                  <a:srgbClr val="FF0000"/>
                </a:solidFill>
                <a:effectLst>
                  <a:outerShdw blurRad="63500" dist="38100" dir="5400000" algn="t" rotWithShape="0">
                    <a:prstClr val="black">
                      <a:alpha val="25000"/>
                    </a:prstClr>
                  </a:outerShdw>
                </a:effectLst>
                <a:cs typeface="Arial" charset="0"/>
              </a:rPr>
              <a:t>Çankaya Üniversitesi'nde Proje Yönetimi Eğitimi Gerçekleştirildi</a:t>
            </a:r>
          </a:p>
        </p:txBody>
      </p:sp>
      <p:sp>
        <p:nvSpPr>
          <p:cNvPr id="5" name="Unvan 1"/>
          <p:cNvSpPr>
            <a:spLocks noGrp="1"/>
          </p:cNvSpPr>
          <p:nvPr>
            <p:ph type="title"/>
          </p:nvPr>
        </p:nvSpPr>
        <p:spPr>
          <a:xfrm>
            <a:off x="6510389" y="206283"/>
            <a:ext cx="5681611" cy="525483"/>
          </a:xfrm>
        </p:spPr>
        <p:txBody>
          <a:bodyPr>
            <a:normAutofit/>
          </a:bodyPr>
          <a:lstStyle/>
          <a:p>
            <a:pPr>
              <a:lnSpc>
                <a:spcPct val="100000"/>
              </a:lnSpc>
              <a:defRPr/>
            </a:pPr>
            <a:r>
              <a:rPr lang="tr-TR" sz="2000" b="1" dirty="0">
                <a:solidFill>
                  <a:schemeClr val="bg1"/>
                </a:solidFill>
                <a:effectLst>
                  <a:outerShdw blurRad="63500" dist="38100" dir="5400000" algn="t" rotWithShape="0">
                    <a:prstClr val="black">
                      <a:alpha val="25000"/>
                    </a:prstClr>
                  </a:outerShdw>
                </a:effectLst>
                <a:latin typeface="+mn-lt"/>
                <a:ea typeface="+mn-ea"/>
                <a:cs typeface="Arial" charset="0"/>
              </a:rPr>
              <a:t>ÜNİVERSİTELER İLE ODAMIZ ORTAK ÇALIŞMALARI</a:t>
            </a:r>
          </a:p>
        </p:txBody>
      </p:sp>
      <p:sp>
        <p:nvSpPr>
          <p:cNvPr id="3" name="Dikdörtgen 2"/>
          <p:cNvSpPr/>
          <p:nvPr/>
        </p:nvSpPr>
        <p:spPr>
          <a:xfrm>
            <a:off x="198781" y="2157738"/>
            <a:ext cx="11697944" cy="2062103"/>
          </a:xfrm>
          <a:prstGeom prst="rect">
            <a:avLst/>
          </a:prstGeom>
        </p:spPr>
        <p:txBody>
          <a:bodyPr wrap="square">
            <a:spAutoFit/>
          </a:bodyPr>
          <a:lstStyle/>
          <a:p>
            <a:r>
              <a:rPr lang="tr-TR" sz="1600" dirty="0">
                <a:latin typeface="Palatino Linotype" panose="02040502050505030304" pitchFamily="18" charset="0"/>
              </a:rPr>
              <a:t>7 Mayıs 2024 Salı günü Çankaya Üniversitesi'nde  Proje Yönetimi Eğitimi Gerçekleştirildi.</a:t>
            </a:r>
          </a:p>
          <a:p>
            <a:endParaRPr lang="tr-TR" sz="1600" dirty="0">
              <a:latin typeface="Palatino Linotype" panose="02040502050505030304" pitchFamily="18" charset="0"/>
            </a:endParaRPr>
          </a:p>
          <a:p>
            <a:r>
              <a:rPr lang="tr-TR" sz="1600" dirty="0">
                <a:latin typeface="Palatino Linotype" panose="02040502050505030304" pitchFamily="18" charset="0"/>
              </a:rPr>
              <a:t>Eğitimin açılış konuşmasını MMO Ankara Şube Yönetim Kurulu Üyesi Sami Can GÖKOĞLU yaptı. Açılış konuşmasında Oda kimdir? Ne İşler yapar? Üyelik ve Öğrenci üyelik hakkında bilgilendirme ve öğrenci çalışmaları hakkında bilgilendirme yaparak sözü Sadık </a:t>
            </a:r>
            <a:r>
              <a:rPr lang="tr-TR" sz="1600" dirty="0" err="1">
                <a:latin typeface="Palatino Linotype" panose="02040502050505030304" pitchFamily="18" charset="0"/>
              </a:rPr>
              <a:t>Nazik'e</a:t>
            </a:r>
            <a:r>
              <a:rPr lang="tr-TR" sz="1600" dirty="0">
                <a:latin typeface="Palatino Linotype" panose="02040502050505030304" pitchFamily="18" charset="0"/>
              </a:rPr>
              <a:t> bıraktı.</a:t>
            </a:r>
          </a:p>
          <a:p>
            <a:endParaRPr lang="tr-TR" sz="1600" dirty="0">
              <a:latin typeface="Palatino Linotype" panose="02040502050505030304" pitchFamily="18" charset="0"/>
            </a:endParaRPr>
          </a:p>
          <a:p>
            <a:r>
              <a:rPr lang="tr-TR" sz="1600" dirty="0">
                <a:latin typeface="Palatino Linotype" panose="02040502050505030304" pitchFamily="18" charset="0"/>
              </a:rPr>
              <a:t>MMO Ankara Şube Yönetim Kurulu Üyesi Engin BALIK ve MMO Ankara Şube Teknik Görevlisi Alper DOĞAN ile birlikte 47 öğrenci katılım sağladı.</a:t>
            </a:r>
          </a:p>
        </p:txBody>
      </p:sp>
      <p:pic>
        <p:nvPicPr>
          <p:cNvPr id="4" name="Resim 3"/>
          <p:cNvPicPr>
            <a:picLocks noChangeAspect="1"/>
          </p:cNvPicPr>
          <p:nvPr/>
        </p:nvPicPr>
        <p:blipFill>
          <a:blip r:embed="rId4"/>
          <a:stretch>
            <a:fillRect/>
          </a:stretch>
        </p:blipFill>
        <p:spPr>
          <a:xfrm>
            <a:off x="4015563" y="4078119"/>
            <a:ext cx="3518712" cy="2641660"/>
          </a:xfrm>
          <a:prstGeom prst="rect">
            <a:avLst/>
          </a:prstGeom>
        </p:spPr>
      </p:pic>
    </p:spTree>
    <p:extLst>
      <p:ext uri="{BB962C8B-B14F-4D97-AF65-F5344CB8AC3E}">
        <p14:creationId xmlns:p14="http://schemas.microsoft.com/office/powerpoint/2010/main" val="36359192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3" name="Dikdörtgen 2"/>
          <p:cNvSpPr/>
          <p:nvPr/>
        </p:nvSpPr>
        <p:spPr>
          <a:xfrm>
            <a:off x="198781" y="1633897"/>
            <a:ext cx="10659719" cy="400110"/>
          </a:xfrm>
          <a:prstGeom prst="rect">
            <a:avLst/>
          </a:prstGeom>
        </p:spPr>
        <p:txBody>
          <a:bodyPr wrap="square">
            <a:spAutoFit/>
          </a:bodyPr>
          <a:lstStyle/>
          <a:p>
            <a:r>
              <a:rPr lang="tr-TR" sz="2000" b="1" dirty="0">
                <a:solidFill>
                  <a:srgbClr val="FF0000"/>
                </a:solidFill>
                <a:effectLst>
                  <a:outerShdw blurRad="63500" dist="38100" dir="5400000" algn="t" rotWithShape="0">
                    <a:prstClr val="black">
                      <a:alpha val="25000"/>
                    </a:prstClr>
                  </a:outerShdw>
                </a:effectLst>
                <a:cs typeface="Arial" charset="0"/>
              </a:rPr>
              <a:t>Gazi Üniversitesi'nde CAD, CAM ve CAE Teknolojilerindeki Gelişmeler Eğitimi Düzenlendi</a:t>
            </a:r>
          </a:p>
        </p:txBody>
      </p:sp>
      <p:sp>
        <p:nvSpPr>
          <p:cNvPr id="4" name="Dikdörtgen 3"/>
          <p:cNvSpPr/>
          <p:nvPr/>
        </p:nvSpPr>
        <p:spPr>
          <a:xfrm>
            <a:off x="314325" y="2274838"/>
            <a:ext cx="11458575" cy="1323439"/>
          </a:xfrm>
          <a:prstGeom prst="rect">
            <a:avLst/>
          </a:prstGeom>
        </p:spPr>
        <p:txBody>
          <a:bodyPr wrap="square">
            <a:spAutoFit/>
          </a:bodyPr>
          <a:lstStyle/>
          <a:p>
            <a:r>
              <a:rPr lang="tr-TR" sz="1600" dirty="0">
                <a:latin typeface="Palatino Linotype" panose="02040502050505030304" pitchFamily="18" charset="0"/>
              </a:rPr>
              <a:t>GAZİ ÜNİVERSİTESİ'NDE CAD CAM CAE TEKNOLOJİLERİNDEKİ GELİŞMELER EĞİTİMİ DÜZENLEDİK!</a:t>
            </a:r>
          </a:p>
          <a:p>
            <a:endParaRPr lang="tr-TR" sz="1600" dirty="0">
              <a:latin typeface="Palatino Linotype" panose="02040502050505030304" pitchFamily="18" charset="0"/>
            </a:endParaRPr>
          </a:p>
          <a:p>
            <a:r>
              <a:rPr lang="tr-TR" sz="1600" dirty="0">
                <a:latin typeface="Palatino Linotype" panose="02040502050505030304" pitchFamily="18" charset="0"/>
              </a:rPr>
              <a:t>29 Mart 2024 Cuma günü Gazi Üniversitesi'nde düzenlediğimiz eğitmenliğini Candaş </a:t>
            </a:r>
            <a:r>
              <a:rPr lang="tr-TR" sz="1600" dirty="0" err="1">
                <a:latin typeface="Palatino Linotype" panose="02040502050505030304" pitchFamily="18" charset="0"/>
              </a:rPr>
              <a:t>Urunga'nın</a:t>
            </a:r>
            <a:r>
              <a:rPr lang="tr-TR" sz="1600" dirty="0">
                <a:latin typeface="Palatino Linotype" panose="02040502050505030304" pitchFamily="18" charset="0"/>
              </a:rPr>
              <a:t> üstlendiği, MMO Ankara Şube Teknik Görevlisi Fırat Avcı'nın da katıldığı CAD CAM CAE Teknolojilerinde Gelişmeler Eğitimi'ne 45 öğrenci katılım gösterdi.</a:t>
            </a:r>
          </a:p>
        </p:txBody>
      </p:sp>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2900" y="3598277"/>
            <a:ext cx="3810000" cy="2857500"/>
          </a:xfrm>
          <a:prstGeom prst="rect">
            <a:avLst/>
          </a:prstGeom>
        </p:spPr>
      </p:pic>
      <p:sp>
        <p:nvSpPr>
          <p:cNvPr id="13" name="Dikdörtgen 12"/>
          <p:cNvSpPr/>
          <p:nvPr/>
        </p:nvSpPr>
        <p:spPr>
          <a:xfrm>
            <a:off x="314324" y="3665547"/>
            <a:ext cx="7419975" cy="707886"/>
          </a:xfrm>
          <a:prstGeom prst="rect">
            <a:avLst/>
          </a:prstGeom>
        </p:spPr>
        <p:txBody>
          <a:bodyPr wrap="square">
            <a:spAutoFit/>
          </a:bodyPr>
          <a:lstStyle/>
          <a:p>
            <a:r>
              <a:rPr lang="tr-TR" sz="2000" b="1" dirty="0">
                <a:solidFill>
                  <a:srgbClr val="FF0000"/>
                </a:solidFill>
                <a:effectLst>
                  <a:outerShdw blurRad="63500" dist="38100" dir="5400000" algn="t" rotWithShape="0">
                    <a:prstClr val="black">
                      <a:alpha val="25000"/>
                    </a:prstClr>
                  </a:outerShdw>
                </a:effectLst>
                <a:cs typeface="Arial" charset="0"/>
              </a:rPr>
              <a:t>Gazi Üniversitesi'nde İş Görüşmeleri - Özgeçmiş Hazırlama, İş Görüşmelerinde İlk İzlenim Ve Beden Dili Eğitimi Düzenlendi</a:t>
            </a:r>
          </a:p>
        </p:txBody>
      </p:sp>
      <p:sp>
        <p:nvSpPr>
          <p:cNvPr id="14" name="Dikdörtgen 13"/>
          <p:cNvSpPr/>
          <p:nvPr/>
        </p:nvSpPr>
        <p:spPr>
          <a:xfrm>
            <a:off x="309840" y="4440703"/>
            <a:ext cx="7038975" cy="2062103"/>
          </a:xfrm>
          <a:prstGeom prst="rect">
            <a:avLst/>
          </a:prstGeom>
        </p:spPr>
        <p:txBody>
          <a:bodyPr wrap="square">
            <a:spAutoFit/>
          </a:bodyPr>
          <a:lstStyle/>
          <a:p>
            <a:r>
              <a:rPr lang="tr-TR" sz="1600" dirty="0">
                <a:latin typeface="Palatino Linotype" panose="02040502050505030304" pitchFamily="18" charset="0"/>
              </a:rPr>
              <a:t>GAZİ ÜNİVERSİTESİ'NDE İŞ GÖRÜŞMELERİ - ÖZGEÇMİŞ HAZIRLAMA, İŞ GÖRÜŞMELERİNDE İLK İZLENİM VE BEDEN DİLİ EĞİTİMİ DÜZENLEDİK!</a:t>
            </a:r>
          </a:p>
          <a:p>
            <a:endParaRPr lang="tr-TR" sz="1600" dirty="0">
              <a:latin typeface="Palatino Linotype" panose="02040502050505030304" pitchFamily="18" charset="0"/>
            </a:endParaRPr>
          </a:p>
          <a:p>
            <a:r>
              <a:rPr lang="tr-TR" sz="1600" dirty="0">
                <a:latin typeface="Palatino Linotype" panose="02040502050505030304" pitchFamily="18" charset="0"/>
              </a:rPr>
              <a:t>29 Mart 2024 Cuma günü Gazi Üniversitesi'nde düzenlediğimiz eğitmenliğini Candan </a:t>
            </a:r>
            <a:r>
              <a:rPr lang="tr-TR" sz="1600" dirty="0" err="1">
                <a:latin typeface="Palatino Linotype" panose="02040502050505030304" pitchFamily="18" charset="0"/>
              </a:rPr>
              <a:t>Seçtik'in</a:t>
            </a:r>
            <a:r>
              <a:rPr lang="tr-TR" sz="1600" dirty="0">
                <a:latin typeface="Palatino Linotype" panose="02040502050505030304" pitchFamily="18" charset="0"/>
              </a:rPr>
              <a:t> üstlendiği İş Görüşmeleri - Özgeçmiş Hazırlama, İş Görüşmelerinde İlk İzlenim ve Beden Dili  Eğitimi'ne 42 öğrenci katıldı.</a:t>
            </a:r>
          </a:p>
        </p:txBody>
      </p:sp>
    </p:spTree>
    <p:extLst>
      <p:ext uri="{BB962C8B-B14F-4D97-AF65-F5344CB8AC3E}">
        <p14:creationId xmlns:p14="http://schemas.microsoft.com/office/powerpoint/2010/main" val="34180843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2"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7"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4" name="Dikdörtgen 3"/>
          <p:cNvSpPr/>
          <p:nvPr/>
        </p:nvSpPr>
        <p:spPr>
          <a:xfrm>
            <a:off x="297878" y="1376976"/>
            <a:ext cx="7602538" cy="646331"/>
          </a:xfrm>
          <a:prstGeom prst="rect">
            <a:avLst/>
          </a:prstGeom>
        </p:spPr>
        <p:txBody>
          <a:bodyPr wrap="square">
            <a:spAutoFit/>
          </a:bodyPr>
          <a:lstStyle/>
          <a:p>
            <a:pPr>
              <a:lnSpc>
                <a:spcPct val="200000"/>
              </a:lnSpc>
              <a:spcBef>
                <a:spcPct val="0"/>
              </a:spcBef>
              <a:defRPr/>
            </a:pPr>
            <a:r>
              <a:rPr lang="tr-TR" b="1" dirty="0">
                <a:solidFill>
                  <a:srgbClr val="FF0000"/>
                </a:solidFill>
                <a:effectLst>
                  <a:outerShdw blurRad="63500" dist="38100" dir="5400000" algn="t" rotWithShape="0">
                    <a:prstClr val="black">
                      <a:alpha val="25000"/>
                    </a:prstClr>
                  </a:outerShdw>
                </a:effectLst>
                <a:cs typeface="Arial" charset="0"/>
              </a:rPr>
              <a:t>ÇANKAYA ÜNİVERSİTESİ'NDE MÜHENDİSLİK ETİĞİ SUNUMU GERÇEKLEŞTİRİLDİ</a:t>
            </a:r>
          </a:p>
        </p:txBody>
      </p:sp>
      <p:sp>
        <p:nvSpPr>
          <p:cNvPr id="7" name="Dikdörtgen 6"/>
          <p:cNvSpPr/>
          <p:nvPr/>
        </p:nvSpPr>
        <p:spPr>
          <a:xfrm>
            <a:off x="297878" y="1997839"/>
            <a:ext cx="11397298" cy="1754326"/>
          </a:xfrm>
          <a:prstGeom prst="rect">
            <a:avLst/>
          </a:prstGeom>
        </p:spPr>
        <p:txBody>
          <a:bodyPr wrap="square">
            <a:spAutoFit/>
          </a:bodyPr>
          <a:lstStyle/>
          <a:p>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Çankaya Üniversitesi Mühendislik Oryantasyonu dersi kapsamında Kaya Güvenç Mühendislik Etiği konulu seminer sunumu gerçekleştirdi.</a:t>
            </a:r>
          </a:p>
          <a:p>
            <a:endPar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Kaya Güvenç'in Mühendislik Etiği sunumunu gerçekleştirdiği eğitimimizin açılış konuşmasını Makina Mühendisleri Odası Ankara Şube Teknik Görevlisi İ. Fırat Avcı yaptı. Çankaya Üniversitesi Makina Mühendisliği Bölüm Başkanı Haşmet Türkoğlu ve Ekin Özgirgin Yapıcı’nın da bulunduğu eğitimimize 100 öğrenci katılım gösterdi.</a:t>
            </a: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9456" y="3936492"/>
            <a:ext cx="3797808" cy="2848356"/>
          </a:xfrm>
          <a:prstGeom prst="rect">
            <a:avLst/>
          </a:prstGeom>
        </p:spPr>
      </p:pic>
    </p:spTree>
    <p:extLst>
      <p:ext uri="{BB962C8B-B14F-4D97-AF65-F5344CB8AC3E}">
        <p14:creationId xmlns:p14="http://schemas.microsoft.com/office/powerpoint/2010/main" val="4455921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2" name="Dikdörtgen 1"/>
          <p:cNvSpPr/>
          <p:nvPr/>
        </p:nvSpPr>
        <p:spPr>
          <a:xfrm>
            <a:off x="198781" y="1664208"/>
            <a:ext cx="8166735" cy="400110"/>
          </a:xfrm>
          <a:prstGeom prst="rect">
            <a:avLst/>
          </a:prstGeom>
        </p:spPr>
        <p:txBody>
          <a:bodyPr wrap="square">
            <a:spAutoFit/>
          </a:bodyPr>
          <a:lstStyle/>
          <a:p>
            <a:r>
              <a:rPr lang="tr-TR" sz="2000" b="1" dirty="0">
                <a:solidFill>
                  <a:srgbClr val="FF0000"/>
                </a:solidFill>
                <a:effectLst>
                  <a:outerShdw blurRad="63500" dist="38100" dir="5400000" algn="t" rotWithShape="0">
                    <a:prstClr val="black">
                      <a:alpha val="25000"/>
                    </a:prstClr>
                  </a:outerShdw>
                </a:effectLst>
                <a:cs typeface="Arial" charset="0"/>
              </a:rPr>
              <a:t>MMO İZMİR ŞUBE, İYTE ÖĞRENCİLERİNE MESLEĞE GİRİŞ DERSİ</a:t>
            </a:r>
          </a:p>
        </p:txBody>
      </p:sp>
      <p:sp>
        <p:nvSpPr>
          <p:cNvPr id="3" name="Dikdörtgen 2"/>
          <p:cNvSpPr/>
          <p:nvPr/>
        </p:nvSpPr>
        <p:spPr>
          <a:xfrm>
            <a:off x="198781" y="2064318"/>
            <a:ext cx="11555069" cy="1569660"/>
          </a:xfrm>
          <a:prstGeom prst="rect">
            <a:avLst/>
          </a:prstGeom>
        </p:spPr>
        <p:txBody>
          <a:bodyPr wrap="square">
            <a:spAutoFit/>
          </a:bodyPr>
          <a:lstStyle/>
          <a:p>
            <a:r>
              <a:rPr lang="tr-TR" sz="1600" dirty="0">
                <a:latin typeface="Palatino Linotype" panose="02040502050505030304" pitchFamily="18" charset="0"/>
              </a:rPr>
              <a:t>Şubemiz tarafından İYTE Enerji Sistemleri Mühendisliği Bölümü birinci sınıf öğrencilerine yönelik Mesleğe Giriş dersi verildi.</a:t>
            </a:r>
          </a:p>
          <a:p>
            <a:endParaRPr lang="tr-TR" sz="1600" dirty="0">
              <a:latin typeface="Palatino Linotype" panose="02040502050505030304" pitchFamily="18" charset="0"/>
            </a:endParaRPr>
          </a:p>
          <a:p>
            <a:r>
              <a:rPr lang="tr-TR" sz="1600" dirty="0">
                <a:latin typeface="Palatino Linotype" panose="02040502050505030304" pitchFamily="18" charset="0"/>
              </a:rPr>
              <a:t>İzmir Yüksek Teknoloji Enstitüsü (İYTE) Enerji Sistemleri Mühendisliği Bölümü birinci sınıf öğrencilerine yönelik 18 Ekim 2023 tarihindeki derse Şubemiz Üyesi Hazal Demirok ve Şubemiz Müdürü Necmi Varlık katıldı. Demirok ve Varlık, öğrencilere yönelik hem meslek alanına dair hem de Şube ve Oda çalışmalarına ilişkin bilgilendirmede bulunurken öğrencilerden gelen soruları da yanıtladılar.</a:t>
            </a: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1925" y="3762375"/>
            <a:ext cx="3657600" cy="2743200"/>
          </a:xfrm>
          <a:prstGeom prst="rect">
            <a:avLst/>
          </a:prstGeom>
        </p:spPr>
      </p:pic>
    </p:spTree>
    <p:extLst>
      <p:ext uri="{BB962C8B-B14F-4D97-AF65-F5344CB8AC3E}">
        <p14:creationId xmlns:p14="http://schemas.microsoft.com/office/powerpoint/2010/main" val="6443962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2" name="Dikdörtgen 1"/>
          <p:cNvSpPr/>
          <p:nvPr/>
        </p:nvSpPr>
        <p:spPr>
          <a:xfrm>
            <a:off x="198781" y="1567160"/>
            <a:ext cx="11553825" cy="707886"/>
          </a:xfrm>
          <a:prstGeom prst="rect">
            <a:avLst/>
          </a:prstGeom>
        </p:spPr>
        <p:txBody>
          <a:bodyPr wrap="square">
            <a:spAutoFit/>
          </a:bodyPr>
          <a:lstStyle/>
          <a:p>
            <a:r>
              <a:rPr lang="tr-TR" sz="2000" b="1" dirty="0">
                <a:solidFill>
                  <a:srgbClr val="FF0000"/>
                </a:solidFill>
                <a:effectLst>
                  <a:outerShdw blurRad="63500" dist="38100" dir="5400000" algn="t" rotWithShape="0">
                    <a:prstClr val="black">
                      <a:alpha val="25000"/>
                    </a:prstClr>
                  </a:outerShdw>
                </a:effectLst>
                <a:cs typeface="Arial" charset="0"/>
              </a:rPr>
              <a:t>"MÜHENDİSLİK ETİĞİ SEMİNERİ" EGE ÜNİVERSİTESİ MAKİNA MÜHENDİSLİĞİ BÖLÜMÜNDE GERÇEKLEŞTİRİLDİ</a:t>
            </a:r>
          </a:p>
        </p:txBody>
      </p:sp>
      <p:sp>
        <p:nvSpPr>
          <p:cNvPr id="3" name="Dikdörtgen 2"/>
          <p:cNvSpPr/>
          <p:nvPr/>
        </p:nvSpPr>
        <p:spPr>
          <a:xfrm>
            <a:off x="198781" y="2397454"/>
            <a:ext cx="11363325" cy="1077218"/>
          </a:xfrm>
          <a:prstGeom prst="rect">
            <a:avLst/>
          </a:prstGeom>
        </p:spPr>
        <p:txBody>
          <a:bodyPr wrap="square">
            <a:spAutoFit/>
          </a:bodyPr>
          <a:lstStyle/>
          <a:p>
            <a:r>
              <a:rPr lang="tr-TR" sz="1600" dirty="0">
                <a:latin typeface="Palatino Linotype" panose="02040502050505030304" pitchFamily="18" charset="0"/>
              </a:rPr>
              <a:t>Mühendislik Etiği Semineri 14 Kasım 2023 tarihinde Ege Üniversitesi Makina Mühendisliği Bölümünde gerçekleştirildi.</a:t>
            </a:r>
          </a:p>
          <a:p>
            <a:endParaRPr lang="tr-TR" sz="1600" dirty="0">
              <a:latin typeface="Palatino Linotype" panose="02040502050505030304" pitchFamily="18" charset="0"/>
            </a:endParaRPr>
          </a:p>
          <a:p>
            <a:r>
              <a:rPr lang="tr-TR" sz="1600" dirty="0">
                <a:latin typeface="Palatino Linotype" panose="02040502050505030304" pitchFamily="18" charset="0"/>
              </a:rPr>
              <a:t>Makine Mühendisleri Odası İzmir Şubesi adına Şubemiz Müdürü Necmi Varlık’ın konuşmacı olarak katıldığı seminere öğrenciler yoğun ilgi gösterdi.</a:t>
            </a: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0149" y="3597080"/>
            <a:ext cx="2753595" cy="3040428"/>
          </a:xfrm>
          <a:prstGeom prst="rect">
            <a:avLst/>
          </a:prstGeom>
        </p:spPr>
      </p:pic>
    </p:spTree>
    <p:extLst>
      <p:ext uri="{BB962C8B-B14F-4D97-AF65-F5344CB8AC3E}">
        <p14:creationId xmlns:p14="http://schemas.microsoft.com/office/powerpoint/2010/main" val="5268744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2" name="Dikdörtgen 1"/>
          <p:cNvSpPr/>
          <p:nvPr/>
        </p:nvSpPr>
        <p:spPr>
          <a:xfrm>
            <a:off x="84481" y="1633897"/>
            <a:ext cx="10907369" cy="400110"/>
          </a:xfrm>
          <a:prstGeom prst="rect">
            <a:avLst/>
          </a:prstGeom>
        </p:spPr>
        <p:txBody>
          <a:bodyPr wrap="square">
            <a:spAutoFit/>
          </a:bodyPr>
          <a:lstStyle/>
          <a:p>
            <a:r>
              <a:rPr lang="tr-TR" sz="2000" b="1" dirty="0">
                <a:solidFill>
                  <a:srgbClr val="FF0000"/>
                </a:solidFill>
                <a:effectLst>
                  <a:outerShdw blurRad="63500" dist="38100" dir="5400000" algn="t" rotWithShape="0">
                    <a:prstClr val="black">
                      <a:alpha val="25000"/>
                    </a:prstClr>
                  </a:outerShdw>
                </a:effectLst>
                <a:cs typeface="Arial" charset="0"/>
              </a:rPr>
              <a:t>BİTİRME PROJELERİ SERGİSİ VE YARIŞMASI KONUSUNDA BÖLÜM BAŞKANLARIYLA TOPLANTI YAPILDI</a:t>
            </a:r>
          </a:p>
        </p:txBody>
      </p:sp>
      <p:sp>
        <p:nvSpPr>
          <p:cNvPr id="3" name="Dikdörtgen 2"/>
          <p:cNvSpPr/>
          <p:nvPr/>
        </p:nvSpPr>
        <p:spPr>
          <a:xfrm>
            <a:off x="190500" y="2102614"/>
            <a:ext cx="11811000" cy="1815882"/>
          </a:xfrm>
          <a:prstGeom prst="rect">
            <a:avLst/>
          </a:prstGeom>
        </p:spPr>
        <p:txBody>
          <a:bodyPr wrap="square">
            <a:spAutoFit/>
          </a:bodyPr>
          <a:lstStyle/>
          <a:p>
            <a:r>
              <a:rPr lang="tr-TR" sz="1600" dirty="0">
                <a:latin typeface="Palatino Linotype" panose="02040502050505030304" pitchFamily="18" charset="0"/>
              </a:rPr>
              <a:t>28 Mart 2024 tarihinde İzmir ve Manisa’daki üniversitelerin bölüm başkanları ile online toplantı gerçekleştirdik.</a:t>
            </a:r>
          </a:p>
          <a:p>
            <a:r>
              <a:rPr lang="tr-TR" sz="1600" dirty="0">
                <a:latin typeface="Palatino Linotype" panose="02040502050505030304" pitchFamily="18" charset="0"/>
              </a:rPr>
              <a:t> </a:t>
            </a:r>
          </a:p>
          <a:p>
            <a:r>
              <a:rPr lang="tr-TR" sz="1600" dirty="0">
                <a:latin typeface="Palatino Linotype" panose="02040502050505030304" pitchFamily="18" charset="0"/>
              </a:rPr>
              <a:t>28 Mart 2024 tarihinde İzmir ve Manisa’daki üniversitelerin bölüm başkanları ile online toplantı gerçekleştirdik. </a:t>
            </a:r>
          </a:p>
          <a:p>
            <a:endParaRPr lang="tr-TR" sz="1600" dirty="0">
              <a:latin typeface="Palatino Linotype" panose="02040502050505030304" pitchFamily="18" charset="0"/>
            </a:endParaRPr>
          </a:p>
          <a:p>
            <a:r>
              <a:rPr lang="tr-TR" sz="1600" dirty="0">
                <a:latin typeface="Palatino Linotype" panose="02040502050505030304" pitchFamily="18" charset="0"/>
              </a:rPr>
              <a:t>Toplantıya 12 bölümden temsilciler katıldı. Bölüm başkanlarımızla 2024 bahar dönemi sonunda düzenleyeceğimiz Bitirme Projeleri Sergisi ve Yarışması konusunda bilgilendirme yaptık. Ayrıca, şubemiz ve üniversitelerin birlikte gerçekleştireceği projeler konusunda fikir alışverişinde bulunduk.</a:t>
            </a:r>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4299" y="4257497"/>
            <a:ext cx="4087732" cy="2388022"/>
          </a:xfrm>
          <a:prstGeom prst="rect">
            <a:avLst/>
          </a:prstGeom>
        </p:spPr>
      </p:pic>
    </p:spTree>
    <p:extLst>
      <p:ext uri="{BB962C8B-B14F-4D97-AF65-F5344CB8AC3E}">
        <p14:creationId xmlns:p14="http://schemas.microsoft.com/office/powerpoint/2010/main" val="14072247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4"/>
          <p:cNvSpPr>
            <a:spLocks noChangeArrowheads="1"/>
          </p:cNvSpPr>
          <p:nvPr/>
        </p:nvSpPr>
        <p:spPr bwMode="auto">
          <a:xfrm>
            <a:off x="198781" y="1664208"/>
            <a:ext cx="76101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r>
              <a:rPr lang="tr-TR" sz="2000" b="1" dirty="0">
                <a:solidFill>
                  <a:srgbClr val="FF0000"/>
                </a:solidFill>
                <a:effectLst>
                  <a:outerShdw blurRad="63500" dist="38100" dir="5400000" algn="t" rotWithShape="0">
                    <a:prstClr val="black">
                      <a:alpha val="25000"/>
                    </a:prstClr>
                  </a:outerShdw>
                </a:effectLst>
                <a:latin typeface="+mn-lt"/>
                <a:cs typeface="Arial" charset="0"/>
              </a:rPr>
              <a:t>9. ÜNİVERSİTELERARASI BİTİRME PROJELERİ SERGİSİ VE YARIŞMASI</a:t>
            </a:r>
          </a:p>
        </p:txBody>
      </p:sp>
      <p:pic>
        <p:nvPicPr>
          <p:cNvPr id="12"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3"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4"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2" name="Dikdörtgen 1"/>
          <p:cNvSpPr/>
          <p:nvPr/>
        </p:nvSpPr>
        <p:spPr>
          <a:xfrm>
            <a:off x="198781" y="2283774"/>
            <a:ext cx="8552027" cy="3139321"/>
          </a:xfrm>
          <a:prstGeom prst="rect">
            <a:avLst/>
          </a:prstGeom>
        </p:spPr>
        <p:txBody>
          <a:bodyPr wrap="square">
            <a:spAutoFit/>
          </a:bodyPr>
          <a:lstStyle/>
          <a:p>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MMO İzmir Şube tarafından düzenlenen Üniversitelerarası Bitirme Projeleri Yarışması ve Sergisi’nde öğrenciler, öğrenim hayatlarında edindikleri mesleki bilgi birikimlerini sergileme fırsatı buldular.</a:t>
            </a:r>
          </a:p>
          <a:p>
            <a:endPar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Odamız </a:t>
            </a:r>
            <a:r>
              <a:rPr lang="tr-T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Tepekule</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Kongre ve Sergi Merkezi İzmir Salonu’nda sekizinci kez gerçekleşen etkinlikte İzmir ve Manisa’daki üniversitelerin Makine Mühendisliği, Endüstri Mühendisliği, </a:t>
            </a:r>
            <a:r>
              <a:rPr lang="tr-T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Mekatronik</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Mühendisliği ve Enerji Sistemleri Mühendisliği </a:t>
            </a:r>
            <a:r>
              <a:rPr lang="tr-T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Bölümleri’nden</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bu yıl mezun olan öğrencilerin çok çeşitli alanlarda 34 ayrı bitirme projesi sergilenirken, projeler akademisyenlerden, sanayicilerden ve Şubemiz Yönetim Kurulu üyelerinden oluşan bir jüri tarafından değerlendirildi. Proje sergisi, gün boyu ziyaret edilebilirken, jüri üyeleri projeleri inceleyerek öğrencilerden projeleri hakkında bilgi aldı</a:t>
            </a:r>
            <a:r>
              <a:rPr lang="tr-TR" dirty="0">
                <a:solidFill>
                  <a:srgbClr val="000000"/>
                </a:solidFill>
                <a:latin typeface="Open Sans"/>
              </a:rPr>
              <a:t>.</a:t>
            </a:r>
            <a:endParaRPr lang="tr-TR" b="0" i="0" dirty="0">
              <a:solidFill>
                <a:srgbClr val="000000"/>
              </a:solidFill>
              <a:effectLst/>
              <a:latin typeface="Open Sans"/>
            </a:endParaRP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1614" y="2283774"/>
            <a:ext cx="2077258" cy="3099269"/>
          </a:xfrm>
          <a:prstGeom prst="rect">
            <a:avLst/>
          </a:prstGeom>
        </p:spPr>
      </p:pic>
    </p:spTree>
    <p:extLst>
      <p:ext uri="{BB962C8B-B14F-4D97-AF65-F5344CB8AC3E}">
        <p14:creationId xmlns:p14="http://schemas.microsoft.com/office/powerpoint/2010/main" val="37178059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0 Resim" descr="file.png"/>
          <p:cNvPicPr>
            <a:picLocks noChangeAspect="1"/>
          </p:cNvPicPr>
          <p:nvPr/>
        </p:nvPicPr>
        <p:blipFill>
          <a:blip r:embed="rId2" cstate="print"/>
          <a:srcRect l="23653" t="54788" r="34297" b="20464"/>
          <a:stretch>
            <a:fillRect/>
          </a:stretch>
        </p:blipFill>
        <p:spPr>
          <a:xfrm>
            <a:off x="0" y="0"/>
            <a:ext cx="12192000" cy="1444752"/>
          </a:xfrm>
          <a:prstGeom prst="rect">
            <a:avLst/>
          </a:prstGeom>
        </p:spPr>
      </p:pic>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5" name="Dikdörtgen 4"/>
          <p:cNvSpPr/>
          <p:nvPr/>
        </p:nvSpPr>
        <p:spPr>
          <a:xfrm>
            <a:off x="198781" y="1633897"/>
            <a:ext cx="8705849" cy="400110"/>
          </a:xfrm>
          <a:prstGeom prst="rect">
            <a:avLst/>
          </a:prstGeom>
        </p:spPr>
        <p:txBody>
          <a:bodyPr wrap="square">
            <a:spAutoFit/>
          </a:bodyPr>
          <a:lstStyle/>
          <a:p>
            <a:r>
              <a:rPr lang="tr-TR" sz="2000" b="1" dirty="0">
                <a:solidFill>
                  <a:srgbClr val="FF0000"/>
                </a:solidFill>
                <a:effectLst>
                  <a:outerShdw blurRad="63500" dist="38100" dir="5400000" algn="t" rotWithShape="0">
                    <a:prstClr val="black">
                      <a:alpha val="25000"/>
                    </a:prstClr>
                  </a:outerShdw>
                </a:effectLst>
                <a:cs typeface="Arial" charset="0"/>
              </a:rPr>
              <a:t>HALUK SILAY ÜNİVERSİTELERARASI BİTİRME PROJELERİ SERGİSİ VE YARIŞMASI</a:t>
            </a:r>
          </a:p>
        </p:txBody>
      </p:sp>
      <p:sp>
        <p:nvSpPr>
          <p:cNvPr id="6" name="Dikdörtgen 5"/>
          <p:cNvSpPr/>
          <p:nvPr/>
        </p:nvSpPr>
        <p:spPr>
          <a:xfrm>
            <a:off x="198781" y="2152561"/>
            <a:ext cx="10687050" cy="584775"/>
          </a:xfrm>
          <a:prstGeom prst="rect">
            <a:avLst/>
          </a:prstGeom>
        </p:spPr>
        <p:txBody>
          <a:bodyPr wrap="square">
            <a:spAutoFit/>
          </a:bodyPr>
          <a:lstStyle/>
          <a:p>
            <a:r>
              <a:rPr lang="tr-TR" sz="1600" dirty="0">
                <a:latin typeface="Palatino Linotype" panose="02040502050505030304" pitchFamily="18" charset="0"/>
              </a:rPr>
              <a:t>MMO İzmir Şube tarafından düzenlenen Haluk Sılay Üniversitelerarası Bitirme Projeleri Yarışması ve Sergisi’nde öğrenciler, öğrenim hayatlarında edindikleri mesleki bilgi birikimlerini sergileme fırsatı bulacaklar.</a:t>
            </a:r>
          </a:p>
        </p:txBody>
      </p:sp>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2348" y="2855890"/>
            <a:ext cx="3030415" cy="4002110"/>
          </a:xfrm>
          <a:prstGeom prst="rect">
            <a:avLst/>
          </a:prstGeom>
        </p:spPr>
      </p:pic>
    </p:spTree>
    <p:extLst>
      <p:ext uri="{BB962C8B-B14F-4D97-AF65-F5344CB8AC3E}">
        <p14:creationId xmlns:p14="http://schemas.microsoft.com/office/powerpoint/2010/main" val="26503937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l="-2000" r="-2000"/>
          </a:stretch>
        </a:blipFill>
        <a:effectLst/>
      </p:bgPr>
    </p:bg>
    <p:spTree>
      <p:nvGrpSpPr>
        <p:cNvPr id="1" name=""/>
        <p:cNvGrpSpPr/>
        <p:nvPr/>
      </p:nvGrpSpPr>
      <p:grpSpPr>
        <a:xfrm>
          <a:off x="0" y="0"/>
          <a:ext cx="0" cy="0"/>
          <a:chOff x="0" y="0"/>
          <a:chExt cx="0" cy="0"/>
        </a:xfrm>
      </p:grpSpPr>
      <p:sp>
        <p:nvSpPr>
          <p:cNvPr id="5" name="Rectangle 12"/>
          <p:cNvSpPr>
            <a:spLocks noChangeArrowheads="1"/>
          </p:cNvSpPr>
          <p:nvPr/>
        </p:nvSpPr>
        <p:spPr bwMode="auto">
          <a:xfrm>
            <a:off x="557878" y="1428991"/>
            <a:ext cx="11045536" cy="179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just" eaLnBrk="1" hangingPunct="1">
              <a:buFontTx/>
              <a:buNone/>
            </a:pPr>
            <a:r>
              <a:rPr lang="tr-TR" altLang="tr-TR" sz="3600" b="1" dirty="0">
                <a:solidFill>
                  <a:schemeClr val="tx2"/>
                </a:solidFill>
                <a:latin typeface="Nyala" panose="02000504070300020003" pitchFamily="2" charset="0"/>
              </a:rPr>
              <a:t>	</a:t>
            </a:r>
            <a:r>
              <a:rPr lang="tr-TR" altLang="tr-TR" i="1" dirty="0">
                <a:solidFill>
                  <a:srgbClr val="002060"/>
                </a:solidFill>
                <a:effectLst>
                  <a:outerShdw blurRad="38100" dist="38100" dir="2700000" algn="tl">
                    <a:srgbClr val="000000">
                      <a:alpha val="43137"/>
                    </a:srgbClr>
                  </a:outerShdw>
                </a:effectLst>
                <a:latin typeface="Calibri" pitchFamily="34" charset="0"/>
                <a:cs typeface="Times New Roman" pitchFamily="18" charset="0"/>
              </a:rPr>
              <a:t>Toplumsal yaşamda önemli rolü olan meslek alanlarımızı korumak ve meslek disiplinlerimizin etkinliğini artırmak için tüm öğrencilerimizi ve meslektaşlarımızı Oda çatısı altında buluşmaya, örgütlü üye olmaya, geleceklerine sahip çıkmaya çağırıyoruz.</a:t>
            </a:r>
          </a:p>
        </p:txBody>
      </p:sp>
      <p:pic>
        <p:nvPicPr>
          <p:cNvPr id="11" name="Picture 3" descr="D:\logommo.jpg"/>
          <p:cNvPicPr>
            <a:picLocks noChangeAspect="1" noChangeArrowheads="1"/>
          </p:cNvPicPr>
          <p:nvPr/>
        </p:nvPicPr>
        <p:blipFill>
          <a:blip r:embed="rId3"/>
          <a:srcRect/>
          <a:stretch>
            <a:fillRect/>
          </a:stretch>
        </p:blipFill>
        <p:spPr bwMode="auto">
          <a:xfrm>
            <a:off x="198781" y="189145"/>
            <a:ext cx="778484" cy="779230"/>
          </a:xfrm>
          <a:prstGeom prst="rect">
            <a:avLst/>
          </a:prstGeom>
          <a:noFill/>
        </p:spPr>
      </p:pic>
      <p:sp>
        <p:nvSpPr>
          <p:cNvPr id="12"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accent1">
                    <a:lumMod val="75000"/>
                  </a:schemeClr>
                </a:solidFill>
                <a:latin typeface="Times New Roman" panose="02020603050405020304" pitchFamily="18" charset="0"/>
                <a:cs typeface="Times New Roman" panose="02020603050405020304" pitchFamily="18" charset="0"/>
              </a:rPr>
              <a:t>tmmob</a:t>
            </a:r>
            <a:r>
              <a:rPr lang="tr-TR" b="1" dirty="0">
                <a:solidFill>
                  <a:schemeClr val="accent1">
                    <a:lumMod val="75000"/>
                  </a:schemeClr>
                </a:solidFill>
                <a:latin typeface="Times New Roman" panose="02020603050405020304" pitchFamily="18" charset="0"/>
                <a:cs typeface="Times New Roman" panose="02020603050405020304" pitchFamily="18" charset="0"/>
              </a:rPr>
              <a:t> </a:t>
            </a:r>
            <a:br>
              <a:rPr lang="tr-TR" b="1" dirty="0">
                <a:solidFill>
                  <a:schemeClr val="accent1">
                    <a:lumMod val="75000"/>
                  </a:schemeClr>
                </a:solidFill>
                <a:latin typeface="Times New Roman" panose="02020603050405020304" pitchFamily="18" charset="0"/>
                <a:cs typeface="Times New Roman" panose="02020603050405020304" pitchFamily="18" charset="0"/>
              </a:rPr>
            </a:br>
            <a:r>
              <a:rPr lang="tr-TR" b="1" dirty="0">
                <a:solidFill>
                  <a:schemeClr val="accent1">
                    <a:lumMod val="75000"/>
                  </a:schemeClr>
                </a:solidFill>
                <a:latin typeface="Times New Roman" panose="02020603050405020304" pitchFamily="18" charset="0"/>
                <a:cs typeface="Times New Roman" panose="02020603050405020304" pitchFamily="18" charset="0"/>
              </a:rPr>
              <a:t>makina mühendisleri odası</a:t>
            </a:r>
          </a:p>
        </p:txBody>
      </p:sp>
    </p:spTree>
    <p:extLst>
      <p:ext uri="{BB962C8B-B14F-4D97-AF65-F5344CB8AC3E}">
        <p14:creationId xmlns:p14="http://schemas.microsoft.com/office/powerpoint/2010/main" val="379413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697722" y="1465176"/>
            <a:ext cx="11489162" cy="522259"/>
          </a:xfrm>
          <a:prstGeom prst="rect">
            <a:avLst/>
          </a:prstGeom>
        </p:spPr>
        <p:txBody>
          <a:bodyPr wrap="square">
            <a:spAutoFit/>
          </a:bodyPr>
          <a:lstStyle/>
          <a:p>
            <a:pPr algn="ctr">
              <a:lnSpc>
                <a:spcPct val="107000"/>
              </a:lnSpc>
              <a:spcAft>
                <a:spcPts val="800"/>
              </a:spcAft>
            </a:pPr>
            <a:r>
              <a:rPr lang="tr-TR" sz="2800" dirty="0">
                <a:solidFill>
                  <a:srgbClr val="0070C0"/>
                </a:solidFill>
                <a:effectLst>
                  <a:outerShdw blurRad="63500" dist="38100" dir="5400000" algn="t" rotWithShape="0">
                    <a:prstClr val="black">
                      <a:alpha val="25000"/>
                    </a:prstClr>
                  </a:outerShdw>
                </a:effectLst>
                <a:latin typeface="+mj-lt"/>
                <a:ea typeface="+mj-ea"/>
                <a:cs typeface="+mj-cs"/>
              </a:rPr>
              <a:t>Meslek </a:t>
            </a:r>
            <a:r>
              <a:rPr lang="tr-TR" sz="2800" dirty="0" err="1">
                <a:solidFill>
                  <a:srgbClr val="0070C0"/>
                </a:solidFill>
                <a:effectLst>
                  <a:outerShdw blurRad="63500" dist="38100" dir="5400000" algn="t" rotWithShape="0">
                    <a:prstClr val="black">
                      <a:alpha val="25000"/>
                    </a:prstClr>
                  </a:outerShdw>
                </a:effectLst>
                <a:latin typeface="+mj-lt"/>
                <a:ea typeface="+mj-ea"/>
                <a:cs typeface="+mj-cs"/>
              </a:rPr>
              <a:t>Disiplinlierine</a:t>
            </a:r>
            <a:r>
              <a:rPr lang="tr-TR" sz="2800" dirty="0">
                <a:solidFill>
                  <a:srgbClr val="0070C0"/>
                </a:solidFill>
                <a:effectLst>
                  <a:outerShdw blurRad="63500" dist="38100" dir="5400000" algn="t" rotWithShape="0">
                    <a:prstClr val="black">
                      <a:alpha val="25000"/>
                    </a:prstClr>
                  </a:outerShdw>
                </a:effectLst>
                <a:latin typeface="+mj-lt"/>
                <a:ea typeface="+mj-ea"/>
                <a:cs typeface="+mj-cs"/>
              </a:rPr>
              <a:t> Göre Üye Sayıları  (Şubat 2025 itibarıyla)</a:t>
            </a:r>
          </a:p>
        </p:txBody>
      </p:sp>
      <p:graphicFrame>
        <p:nvGraphicFramePr>
          <p:cNvPr id="6" name="Grafik 5"/>
          <p:cNvGraphicFramePr>
            <a:graphicFrameLocks/>
          </p:cNvGraphicFramePr>
          <p:nvPr>
            <p:extLst>
              <p:ext uri="{D42A27DB-BD31-4B8C-83A1-F6EECF244321}">
                <p14:modId xmlns:p14="http://schemas.microsoft.com/office/powerpoint/2010/main" val="3803688172"/>
              </p:ext>
            </p:extLst>
          </p:nvPr>
        </p:nvGraphicFramePr>
        <p:xfrm>
          <a:off x="4655976" y="2540663"/>
          <a:ext cx="7373115" cy="3861608"/>
        </p:xfrm>
        <a:graphic>
          <a:graphicData uri="http://schemas.openxmlformats.org/drawingml/2006/chart">
            <c:chart xmlns:c="http://schemas.openxmlformats.org/drawingml/2006/chart" xmlns:r="http://schemas.openxmlformats.org/officeDocument/2006/relationships" r:id="rId2"/>
          </a:graphicData>
        </a:graphic>
      </p:graphicFrame>
      <p:pic>
        <p:nvPicPr>
          <p:cNvPr id="7" name="10 Resim" descr="file.png"/>
          <p:cNvPicPr>
            <a:picLocks noChangeAspect="1"/>
          </p:cNvPicPr>
          <p:nvPr/>
        </p:nvPicPr>
        <p:blipFill>
          <a:blip r:embed="rId3" cstate="print"/>
          <a:srcRect l="23653" t="54788" r="34297" b="20464"/>
          <a:stretch>
            <a:fillRect/>
          </a:stretch>
        </p:blipFill>
        <p:spPr>
          <a:xfrm>
            <a:off x="0" y="0"/>
            <a:ext cx="12192000" cy="1444752"/>
          </a:xfrm>
          <a:prstGeom prst="rect">
            <a:avLst/>
          </a:prstGeom>
        </p:spPr>
      </p:pic>
      <p:pic>
        <p:nvPicPr>
          <p:cNvPr id="8" name="Picture 3" descr="D:\logommo.jpg"/>
          <p:cNvPicPr>
            <a:picLocks noChangeAspect="1" noChangeArrowheads="1"/>
          </p:cNvPicPr>
          <p:nvPr/>
        </p:nvPicPr>
        <p:blipFill>
          <a:blip r:embed="rId4"/>
          <a:srcRect/>
          <a:stretch>
            <a:fillRect/>
          </a:stretch>
        </p:blipFill>
        <p:spPr bwMode="auto">
          <a:xfrm>
            <a:off x="198781" y="189145"/>
            <a:ext cx="778484" cy="779230"/>
          </a:xfrm>
          <a:prstGeom prst="rect">
            <a:avLst/>
          </a:prstGeom>
          <a:noFill/>
        </p:spPr>
      </p:pic>
      <p:sp>
        <p:nvSpPr>
          <p:cNvPr id="9"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graphicFrame>
        <p:nvGraphicFramePr>
          <p:cNvPr id="2" name="Tablo 1">
            <a:extLst>
              <a:ext uri="{FF2B5EF4-FFF2-40B4-BE49-F238E27FC236}">
                <a16:creationId xmlns:a16="http://schemas.microsoft.com/office/drawing/2014/main" id="{7810614C-EFF9-880B-B120-4E8305AAFE6B}"/>
              </a:ext>
            </a:extLst>
          </p:cNvPr>
          <p:cNvGraphicFramePr>
            <a:graphicFrameLocks noGrp="1"/>
          </p:cNvGraphicFramePr>
          <p:nvPr>
            <p:extLst>
              <p:ext uri="{D42A27DB-BD31-4B8C-83A1-F6EECF244321}">
                <p14:modId xmlns:p14="http://schemas.microsoft.com/office/powerpoint/2010/main" val="4250579300"/>
              </p:ext>
            </p:extLst>
          </p:nvPr>
        </p:nvGraphicFramePr>
        <p:xfrm>
          <a:off x="310910" y="2361908"/>
          <a:ext cx="4093139" cy="3861608"/>
        </p:xfrm>
        <a:graphic>
          <a:graphicData uri="http://schemas.openxmlformats.org/drawingml/2006/table">
            <a:tbl>
              <a:tblPr firstRow="1" bandRow="1">
                <a:tableStyleId>{5C22544A-7EE6-4342-B048-85BDC9FD1C3A}</a:tableStyleId>
              </a:tblPr>
              <a:tblGrid>
                <a:gridCol w="1862086">
                  <a:extLst>
                    <a:ext uri="{9D8B030D-6E8A-4147-A177-3AD203B41FA5}">
                      <a16:colId xmlns:a16="http://schemas.microsoft.com/office/drawing/2014/main" val="1681113490"/>
                    </a:ext>
                  </a:extLst>
                </a:gridCol>
                <a:gridCol w="2231053">
                  <a:extLst>
                    <a:ext uri="{9D8B030D-6E8A-4147-A177-3AD203B41FA5}">
                      <a16:colId xmlns:a16="http://schemas.microsoft.com/office/drawing/2014/main" val="1978943472"/>
                    </a:ext>
                  </a:extLst>
                </a:gridCol>
              </a:tblGrid>
              <a:tr h="422529">
                <a:tc>
                  <a:txBody>
                    <a:bodyPr/>
                    <a:lstStyle/>
                    <a:p>
                      <a:pPr algn="ctr" fontAlgn="b"/>
                      <a:r>
                        <a:rPr lang="tr-TR" sz="1400" b="1" i="0" u="none" strike="noStrike" dirty="0">
                          <a:solidFill>
                            <a:srgbClr val="000000"/>
                          </a:solidFill>
                          <a:effectLst/>
                          <a:latin typeface="Calibri" panose="020F0502020204030204" pitchFamily="34" charset="0"/>
                        </a:rPr>
                        <a:t>MESLEK DİSİPLİNİ</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tr-TR" sz="1400" b="1" i="0" u="none" strike="noStrike" dirty="0">
                          <a:solidFill>
                            <a:srgbClr val="000000"/>
                          </a:solidFill>
                          <a:effectLst/>
                          <a:latin typeface="Calibri" panose="020F0502020204030204" pitchFamily="34" charset="0"/>
                        </a:rPr>
                        <a:t>ODAYA KAYITLI ÜYE SAYISI</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0488644"/>
                  </a:ext>
                </a:extLst>
              </a:tr>
              <a:tr h="422529">
                <a:tc>
                  <a:txBody>
                    <a:bodyPr/>
                    <a:lstStyle/>
                    <a:p>
                      <a:pPr algn="ctr" fontAlgn="b"/>
                      <a:r>
                        <a:rPr lang="tr-TR" sz="1400" b="0" i="0" u="none" strike="noStrike" dirty="0">
                          <a:solidFill>
                            <a:srgbClr val="000000"/>
                          </a:solidFill>
                          <a:effectLst/>
                          <a:latin typeface="Calibri" panose="020F0502020204030204" pitchFamily="34" charset="0"/>
                        </a:rPr>
                        <a:t>MAKİNA MÜHENDİSİ</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tr-TR" sz="1400" b="0" i="0" u="none" strike="noStrike" dirty="0">
                          <a:solidFill>
                            <a:srgbClr val="000000"/>
                          </a:solidFill>
                          <a:effectLst/>
                          <a:latin typeface="Calibri" panose="020F0502020204030204" pitchFamily="34" charset="0"/>
                        </a:rPr>
                        <a:t>118228</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6627219"/>
                  </a:ext>
                </a:extLst>
              </a:tr>
              <a:tr h="422529">
                <a:tc>
                  <a:txBody>
                    <a:bodyPr/>
                    <a:lstStyle/>
                    <a:p>
                      <a:pPr algn="ctr" fontAlgn="b"/>
                      <a:r>
                        <a:rPr lang="tr-TR" sz="1400" b="0" i="0" u="none" strike="noStrike" dirty="0">
                          <a:solidFill>
                            <a:srgbClr val="000000"/>
                          </a:solidFill>
                          <a:effectLst/>
                          <a:latin typeface="Calibri" panose="020F0502020204030204" pitchFamily="34" charset="0"/>
                        </a:rPr>
                        <a:t>ENDÜSTRİ MÜHENDİSİ</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tr-TR" sz="1400" b="0" i="0" u="none" strike="noStrike" dirty="0">
                          <a:solidFill>
                            <a:srgbClr val="000000"/>
                          </a:solidFill>
                          <a:effectLst/>
                          <a:latin typeface="Calibri" panose="020F0502020204030204" pitchFamily="34" charset="0"/>
                        </a:rPr>
                        <a:t>9318</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4420970"/>
                  </a:ext>
                </a:extLst>
              </a:tr>
              <a:tr h="435608">
                <a:tc>
                  <a:txBody>
                    <a:bodyPr/>
                    <a:lstStyle/>
                    <a:p>
                      <a:pPr algn="ctr" fontAlgn="b"/>
                      <a:r>
                        <a:rPr lang="tr-TR" sz="1400" b="0" i="0" u="none" strike="noStrike" dirty="0">
                          <a:solidFill>
                            <a:srgbClr val="000000"/>
                          </a:solidFill>
                          <a:effectLst/>
                          <a:latin typeface="Calibri" panose="020F0502020204030204" pitchFamily="34" charset="0"/>
                        </a:rPr>
                        <a:t>MEKATRONİK MÜHENDİSİ</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tr-TR" sz="1400" b="0" i="0" u="none" strike="noStrike" dirty="0">
                          <a:solidFill>
                            <a:srgbClr val="000000"/>
                          </a:solidFill>
                          <a:effectLst/>
                          <a:latin typeface="Calibri" panose="020F0502020204030204" pitchFamily="34" charset="0"/>
                        </a:rPr>
                        <a:t>1312</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7258217"/>
                  </a:ext>
                </a:extLst>
              </a:tr>
              <a:tr h="478834">
                <a:tc>
                  <a:txBody>
                    <a:bodyPr/>
                    <a:lstStyle/>
                    <a:p>
                      <a:pPr algn="ctr" fontAlgn="b"/>
                      <a:r>
                        <a:rPr lang="tr-TR" sz="1400" b="0" i="0" u="none" strike="noStrike" dirty="0">
                          <a:solidFill>
                            <a:srgbClr val="000000"/>
                          </a:solidFill>
                          <a:effectLst/>
                          <a:latin typeface="Calibri" panose="020F0502020204030204" pitchFamily="34" charset="0"/>
                        </a:rPr>
                        <a:t>UÇAK, HAVACILIK ve UZAY MÜHENDİSİ</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tr-TR" sz="1400" b="0" i="0" u="none" strike="noStrike" dirty="0">
                          <a:solidFill>
                            <a:srgbClr val="000000"/>
                          </a:solidFill>
                          <a:effectLst/>
                          <a:latin typeface="Calibri" panose="020F0502020204030204" pitchFamily="34" charset="0"/>
                        </a:rPr>
                        <a:t>958</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7769207"/>
                  </a:ext>
                </a:extLst>
              </a:tr>
              <a:tr h="478834">
                <a:tc>
                  <a:txBody>
                    <a:bodyPr/>
                    <a:lstStyle/>
                    <a:p>
                      <a:pPr algn="ctr" fontAlgn="b"/>
                      <a:r>
                        <a:rPr lang="tr-TR" sz="1400" b="0" i="0" u="none" strike="noStrike" dirty="0">
                          <a:solidFill>
                            <a:srgbClr val="000000"/>
                          </a:solidFill>
                          <a:effectLst/>
                          <a:latin typeface="Calibri" panose="020F0502020204030204" pitchFamily="34" charset="0"/>
                        </a:rPr>
                        <a:t>ENERJİ SİSTEMLERİ MÜHENDİSİ</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tr-TR" sz="1400" b="0" i="0" u="none" strike="noStrike" dirty="0">
                          <a:solidFill>
                            <a:srgbClr val="000000"/>
                          </a:solidFill>
                          <a:effectLst/>
                          <a:latin typeface="Calibri" panose="020F0502020204030204" pitchFamily="34" charset="0"/>
                        </a:rPr>
                        <a:t>930</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410243"/>
                  </a:ext>
                </a:extLst>
              </a:tr>
              <a:tr h="435608">
                <a:tc>
                  <a:txBody>
                    <a:bodyPr/>
                    <a:lstStyle/>
                    <a:p>
                      <a:pPr algn="ctr" fontAlgn="b"/>
                      <a:r>
                        <a:rPr lang="tr-TR" sz="1400" b="0" i="0" u="none" strike="noStrike" dirty="0">
                          <a:solidFill>
                            <a:srgbClr val="000000"/>
                          </a:solidFill>
                          <a:effectLst/>
                          <a:latin typeface="Calibri" panose="020F0502020204030204" pitchFamily="34" charset="0"/>
                        </a:rPr>
                        <a:t>OTOMOTİV MÜHENDİSİ</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tr-TR" sz="1400" b="0" i="0" u="none" strike="noStrike" dirty="0">
                          <a:solidFill>
                            <a:srgbClr val="000000"/>
                          </a:solidFill>
                          <a:effectLst/>
                          <a:latin typeface="Calibri" panose="020F0502020204030204" pitchFamily="34" charset="0"/>
                        </a:rPr>
                        <a:t>378</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7822175"/>
                  </a:ext>
                </a:extLst>
              </a:tr>
              <a:tr h="422529">
                <a:tc>
                  <a:txBody>
                    <a:bodyPr/>
                    <a:lstStyle/>
                    <a:p>
                      <a:pPr algn="ctr" fontAlgn="b"/>
                      <a:r>
                        <a:rPr lang="tr-TR" sz="1400" b="0" i="0" u="none" strike="noStrike" dirty="0">
                          <a:solidFill>
                            <a:srgbClr val="000000"/>
                          </a:solidFill>
                          <a:effectLst/>
                          <a:latin typeface="Calibri" panose="020F0502020204030204" pitchFamily="34" charset="0"/>
                        </a:rPr>
                        <a:t>DİĞER</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tr-TR" sz="1400" b="0" i="0" u="none" strike="noStrike" dirty="0">
                          <a:solidFill>
                            <a:srgbClr val="000000"/>
                          </a:solidFill>
                          <a:effectLst/>
                          <a:latin typeface="Calibri" panose="020F0502020204030204" pitchFamily="34" charset="0"/>
                        </a:rPr>
                        <a:t>391</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8117502"/>
                  </a:ext>
                </a:extLst>
              </a:tr>
              <a:tr h="342608">
                <a:tc>
                  <a:txBody>
                    <a:bodyPr/>
                    <a:lstStyle/>
                    <a:p>
                      <a:pPr algn="ctr" fontAlgn="b"/>
                      <a:r>
                        <a:rPr lang="tr-TR" sz="1400" b="1" i="0" u="none" strike="noStrike" dirty="0">
                          <a:solidFill>
                            <a:srgbClr val="000000"/>
                          </a:solidFill>
                          <a:effectLst/>
                          <a:latin typeface="Calibri" panose="020F0502020204030204" pitchFamily="34" charset="0"/>
                        </a:rPr>
                        <a:t>GENEL TOPLAM</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tr-TR" sz="1400" b="1" i="0" u="none" strike="noStrike" dirty="0">
                          <a:solidFill>
                            <a:srgbClr val="000000"/>
                          </a:solidFill>
                          <a:effectLst/>
                          <a:latin typeface="Calibri" panose="020F0502020204030204" pitchFamily="34" charset="0"/>
                        </a:rPr>
                        <a:t>131.515</a:t>
                      </a:r>
                    </a:p>
                  </a:txBody>
                  <a:tcPr marL="7620" marR="7620" marT="762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8289736"/>
                  </a:ext>
                </a:extLst>
              </a:tr>
            </a:tbl>
          </a:graphicData>
        </a:graphic>
      </p:graphicFrame>
    </p:spTree>
    <p:extLst>
      <p:ext uri="{BB962C8B-B14F-4D97-AF65-F5344CB8AC3E}">
        <p14:creationId xmlns:p14="http://schemas.microsoft.com/office/powerpoint/2010/main" val="2398417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0 Resim" descr="file.png"/>
          <p:cNvPicPr>
            <a:picLocks noChangeAspect="1"/>
          </p:cNvPicPr>
          <p:nvPr/>
        </p:nvPicPr>
        <p:blipFill>
          <a:blip r:embed="rId3" cstate="print"/>
          <a:srcRect l="23653" t="54788" r="34297" b="20464"/>
          <a:stretch>
            <a:fillRect/>
          </a:stretch>
        </p:blipFill>
        <p:spPr>
          <a:xfrm>
            <a:off x="0" y="0"/>
            <a:ext cx="12192000" cy="1444752"/>
          </a:xfrm>
          <a:prstGeom prst="rect">
            <a:avLst/>
          </a:prstGeom>
        </p:spPr>
      </p:pic>
      <p:pic>
        <p:nvPicPr>
          <p:cNvPr id="8" name="Picture 3" descr="D:\logommo.jpg"/>
          <p:cNvPicPr>
            <a:picLocks noChangeAspect="1" noChangeArrowheads="1"/>
          </p:cNvPicPr>
          <p:nvPr/>
        </p:nvPicPr>
        <p:blipFill>
          <a:blip r:embed="rId4"/>
          <a:srcRect/>
          <a:stretch>
            <a:fillRect/>
          </a:stretch>
        </p:blipFill>
        <p:spPr bwMode="auto">
          <a:xfrm>
            <a:off x="198781" y="189145"/>
            <a:ext cx="778484" cy="779230"/>
          </a:xfrm>
          <a:prstGeom prst="rect">
            <a:avLst/>
          </a:prstGeom>
          <a:noFill/>
        </p:spPr>
      </p:pic>
      <p:sp>
        <p:nvSpPr>
          <p:cNvPr id="9" name="5 Dikdörtgen"/>
          <p:cNvSpPr/>
          <p:nvPr/>
        </p:nvSpPr>
        <p:spPr>
          <a:xfrm>
            <a:off x="977265" y="408601"/>
            <a:ext cx="2852063" cy="646331"/>
          </a:xfrm>
          <a:prstGeom prst="rect">
            <a:avLst/>
          </a:prstGeom>
          <a:noFill/>
        </p:spPr>
        <p:txBody>
          <a:bodyPr wrap="none" lIns="91440" tIns="45720" rIns="91440" bIns="45720">
            <a:spAutoFit/>
          </a:bodyPr>
          <a:lstStyle/>
          <a:p>
            <a:r>
              <a:rPr lang="tr-TR" b="1" dirty="0" err="1">
                <a:solidFill>
                  <a:schemeClr val="bg1"/>
                </a:solidFill>
                <a:latin typeface="Times New Roman" panose="02020603050405020304" pitchFamily="18" charset="0"/>
                <a:cs typeface="Times New Roman" panose="02020603050405020304" pitchFamily="18" charset="0"/>
              </a:rPr>
              <a:t>tmmob</a:t>
            </a:r>
            <a:r>
              <a:rPr lang="tr-TR" b="1" dirty="0">
                <a:solidFill>
                  <a:schemeClr val="bg1"/>
                </a:solidFill>
                <a:latin typeface="Times New Roman" panose="02020603050405020304" pitchFamily="18" charset="0"/>
                <a:cs typeface="Times New Roman" panose="02020603050405020304" pitchFamily="18" charset="0"/>
              </a:rPr>
              <a:t> </a:t>
            </a:r>
            <a:br>
              <a:rPr lang="tr-TR" b="1" dirty="0">
                <a:solidFill>
                  <a:schemeClr val="bg1"/>
                </a:solidFill>
                <a:latin typeface="Times New Roman" panose="02020603050405020304" pitchFamily="18" charset="0"/>
                <a:cs typeface="Times New Roman" panose="02020603050405020304" pitchFamily="18" charset="0"/>
              </a:rPr>
            </a:br>
            <a:r>
              <a:rPr lang="tr-TR" b="1" dirty="0">
                <a:solidFill>
                  <a:schemeClr val="bg1"/>
                </a:solidFill>
                <a:latin typeface="Times New Roman" panose="02020603050405020304" pitchFamily="18" charset="0"/>
                <a:cs typeface="Times New Roman" panose="02020603050405020304" pitchFamily="18" charset="0"/>
              </a:rPr>
              <a:t>makina mühendisleri odası</a:t>
            </a:r>
          </a:p>
        </p:txBody>
      </p:sp>
      <p:sp>
        <p:nvSpPr>
          <p:cNvPr id="10" name="Dikdörtgen 9"/>
          <p:cNvSpPr/>
          <p:nvPr/>
        </p:nvSpPr>
        <p:spPr>
          <a:xfrm>
            <a:off x="428625" y="1553083"/>
            <a:ext cx="11382375" cy="4832092"/>
          </a:xfrm>
          <a:prstGeom prst="rect">
            <a:avLst/>
          </a:prstGeom>
        </p:spPr>
        <p:txBody>
          <a:bodyPr wrap="square">
            <a:spAutoFit/>
          </a:bodyPr>
          <a:lstStyle/>
          <a:p>
            <a:pPr algn="just">
              <a:lnSpc>
                <a:spcPct val="150000"/>
              </a:lnSpc>
              <a:spcBef>
                <a:spcPts val="565"/>
              </a:spcBef>
            </a:pPr>
            <a:r>
              <a:rPr lang="tr-TR" sz="1600" dirty="0">
                <a:latin typeface="Times New Roman" panose="02020603050405020304" pitchFamily="18" charset="0"/>
                <a:cs typeface="Times New Roman" panose="02020603050405020304" pitchFamily="18" charset="0"/>
              </a:rPr>
              <a:t>Makina Mühendisleri Odası artan üye sayısı ve faaliyetleriyle, günümüz değişen koşullarına göre kendisini yapılandırarak geçmişte olduğu gibi bugün de ülkenin dört bir yanında örgütlü bir güç olmayı sürdürmektedir.  Mart 2024 itibarıyla;</a:t>
            </a:r>
          </a:p>
          <a:p>
            <a:pPr algn="just">
              <a:lnSpc>
                <a:spcPct val="150000"/>
              </a:lnSpc>
              <a:spcBef>
                <a:spcPts val="565"/>
              </a:spcBef>
            </a:pPr>
            <a:endParaRPr lang="tr-TR" sz="1600" dirty="0">
              <a:latin typeface="Times New Roman" panose="02020603050405020304" pitchFamily="18" charset="0"/>
              <a:cs typeface="Times New Roman" panose="02020603050405020304" pitchFamily="18" charset="0"/>
            </a:endParaRPr>
          </a:p>
          <a:p>
            <a:pPr algn="just">
              <a:spcBef>
                <a:spcPts val="565"/>
              </a:spcBef>
            </a:pPr>
            <a:r>
              <a:rPr lang="tr-TR" sz="1600" dirty="0">
                <a:latin typeface="Times New Roman" panose="02020603050405020304" pitchFamily="18" charset="0"/>
                <a:cs typeface="Times New Roman" panose="02020603050405020304" pitchFamily="18" charset="0"/>
              </a:rPr>
              <a:t>18 Şubemiz,</a:t>
            </a:r>
          </a:p>
          <a:p>
            <a:pPr algn="just">
              <a:spcBef>
                <a:spcPts val="565"/>
              </a:spcBef>
            </a:pPr>
            <a:r>
              <a:rPr lang="tr-TR" sz="1600" dirty="0">
                <a:latin typeface="Times New Roman" panose="02020603050405020304" pitchFamily="18" charset="0"/>
                <a:cs typeface="Times New Roman" panose="02020603050405020304" pitchFamily="18" charset="0"/>
              </a:rPr>
              <a:t>56 İl Temsilciliğimiz,</a:t>
            </a:r>
          </a:p>
          <a:p>
            <a:pPr algn="just">
              <a:spcBef>
                <a:spcPts val="565"/>
              </a:spcBef>
            </a:pPr>
            <a:r>
              <a:rPr lang="tr-TR" sz="1600" dirty="0">
                <a:latin typeface="Times New Roman" panose="02020603050405020304" pitchFamily="18" charset="0"/>
                <a:cs typeface="Times New Roman" panose="02020603050405020304" pitchFamily="18" charset="0"/>
              </a:rPr>
              <a:t>41 İlçe Temsilciliğimiz,</a:t>
            </a:r>
          </a:p>
          <a:p>
            <a:pPr algn="just">
              <a:spcBef>
                <a:spcPts val="565"/>
              </a:spcBef>
            </a:pPr>
            <a:r>
              <a:rPr lang="tr-TR" sz="1600" dirty="0">
                <a:latin typeface="Times New Roman" panose="02020603050405020304" pitchFamily="18" charset="0"/>
                <a:cs typeface="Times New Roman" panose="02020603050405020304" pitchFamily="18" charset="0"/>
              </a:rPr>
              <a:t>11 Mesleki Denetim Büromuz,</a:t>
            </a:r>
          </a:p>
          <a:p>
            <a:pPr algn="just">
              <a:spcBef>
                <a:spcPts val="565"/>
              </a:spcBef>
            </a:pPr>
            <a:r>
              <a:rPr lang="tr-TR" sz="1600" dirty="0">
                <a:latin typeface="Times New Roman" panose="02020603050405020304" pitchFamily="18" charset="0"/>
                <a:cs typeface="Times New Roman" panose="02020603050405020304" pitchFamily="18" charset="0"/>
              </a:rPr>
              <a:t>Akredite Muayene Kuruluşumuz (AKM),</a:t>
            </a:r>
          </a:p>
          <a:p>
            <a:pPr algn="just">
              <a:spcBef>
                <a:spcPts val="565"/>
              </a:spcBef>
            </a:pPr>
            <a:r>
              <a:rPr lang="tr-TR" sz="1600" dirty="0">
                <a:latin typeface="Times New Roman" panose="02020603050405020304" pitchFamily="18" charset="0"/>
                <a:cs typeface="Times New Roman" panose="02020603050405020304" pitchFamily="18" charset="0"/>
              </a:rPr>
              <a:t>Akredite Personel Belgelendirme Kuruluşumuz (PBK),</a:t>
            </a:r>
          </a:p>
          <a:p>
            <a:pPr algn="just">
              <a:spcBef>
                <a:spcPts val="565"/>
              </a:spcBef>
            </a:pPr>
            <a:r>
              <a:rPr lang="tr-TR" sz="1600" dirty="0">
                <a:latin typeface="Times New Roman" panose="02020603050405020304" pitchFamily="18" charset="0"/>
                <a:cs typeface="Times New Roman" panose="02020603050405020304" pitchFamily="18" charset="0"/>
              </a:rPr>
              <a:t>Akredite Kalibrasyon Laboratuvarımız (KALMEM),</a:t>
            </a:r>
          </a:p>
          <a:p>
            <a:pPr algn="just">
              <a:spcBef>
                <a:spcPts val="565"/>
              </a:spcBef>
            </a:pPr>
            <a:r>
              <a:rPr lang="tr-TR" sz="1600" dirty="0">
                <a:latin typeface="Times New Roman" panose="02020603050405020304" pitchFamily="18" charset="0"/>
                <a:cs typeface="Times New Roman" panose="02020603050405020304" pitchFamily="18" charset="0"/>
              </a:rPr>
              <a:t>Kaynak Eğitim ve Muayene Merkezimiz (KEMM)</a:t>
            </a:r>
          </a:p>
          <a:p>
            <a:pPr algn="just">
              <a:spcBef>
                <a:spcPts val="565"/>
              </a:spcBef>
            </a:pPr>
            <a:r>
              <a:rPr lang="tr-TR" sz="1600" dirty="0">
                <a:latin typeface="Times New Roman" panose="02020603050405020304" pitchFamily="18" charset="0"/>
                <a:cs typeface="Times New Roman" panose="02020603050405020304" pitchFamily="18" charset="0"/>
              </a:rPr>
              <a:t>Eğitim Merkezimiz,</a:t>
            </a:r>
          </a:p>
          <a:p>
            <a:pPr algn="just">
              <a:spcBef>
                <a:spcPts val="565"/>
              </a:spcBef>
            </a:pPr>
            <a:r>
              <a:rPr lang="tr-TR" sz="1600" dirty="0">
                <a:latin typeface="Times New Roman" panose="02020603050405020304" pitchFamily="18" charset="0"/>
                <a:cs typeface="Times New Roman" panose="02020603050405020304" pitchFamily="18" charset="0"/>
              </a:rPr>
              <a:t> 4 Uygulamalı Eğitim Merkezimiz (UEM),</a:t>
            </a:r>
          </a:p>
          <a:p>
            <a:pPr algn="just">
              <a:spcBef>
                <a:spcPts val="565"/>
              </a:spcBef>
            </a:pPr>
            <a:r>
              <a:rPr lang="tr-TR" sz="1600" dirty="0">
                <a:latin typeface="Times New Roman" panose="02020603050405020304" pitchFamily="18" charset="0"/>
                <a:cs typeface="Times New Roman" panose="02020603050405020304" pitchFamily="18" charset="0"/>
              </a:rPr>
              <a:t>ile üyelerimize ve halkımıza, kamu ve toplum yararı temelinde hizmet verilmektedir.</a:t>
            </a:r>
          </a:p>
        </p:txBody>
      </p:sp>
      <p:sp>
        <p:nvSpPr>
          <p:cNvPr id="11" name="Dikdörtgen 10"/>
          <p:cNvSpPr/>
          <p:nvPr/>
        </p:nvSpPr>
        <p:spPr>
          <a:xfrm>
            <a:off x="8515350" y="209507"/>
            <a:ext cx="3295650" cy="522259"/>
          </a:xfrm>
          <a:prstGeom prst="rect">
            <a:avLst/>
          </a:prstGeom>
        </p:spPr>
        <p:txBody>
          <a:bodyPr wrap="square">
            <a:spAutoFit/>
          </a:bodyPr>
          <a:lstStyle/>
          <a:p>
            <a:pPr algn="ctr">
              <a:lnSpc>
                <a:spcPct val="107000"/>
              </a:lnSpc>
            </a:pPr>
            <a:r>
              <a:rPr lang="tr-TR" sz="2800" b="1" dirty="0">
                <a:solidFill>
                  <a:schemeClr val="bg1"/>
                </a:solidFill>
                <a:latin typeface="Times New Roman" panose="02020603050405020304" pitchFamily="18" charset="0"/>
                <a:cs typeface="Times New Roman" panose="02020603050405020304" pitchFamily="18" charset="0"/>
              </a:rPr>
              <a:t>ODA YAPISI</a:t>
            </a:r>
          </a:p>
        </p:txBody>
      </p:sp>
    </p:spTree>
    <p:extLst>
      <p:ext uri="{BB962C8B-B14F-4D97-AF65-F5344CB8AC3E}">
        <p14:creationId xmlns:p14="http://schemas.microsoft.com/office/powerpoint/2010/main" val="1829196711"/>
      </p:ext>
    </p:extLst>
  </p:cSld>
  <p:clrMapOvr>
    <a:masterClrMapping/>
  </p:clrMapOvr>
</p:sld>
</file>

<file path=ppt/theme/theme1.xml><?xml version="1.0" encoding="utf-8"?>
<a:theme xmlns:a="http://schemas.openxmlformats.org/drawingml/2006/main" name="Office Theme">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Civic</Template>
  <TotalTime>2053</TotalTime>
  <Words>7167</Words>
  <Application>Microsoft Office PowerPoint</Application>
  <PresentationFormat>Geniş ekran</PresentationFormat>
  <Paragraphs>947</Paragraphs>
  <Slides>78</Slides>
  <Notes>7</Notes>
  <HiddenSlides>0</HiddenSlides>
  <MMClips>0</MMClips>
  <ScaleCrop>false</ScaleCrop>
  <HeadingPairs>
    <vt:vector size="6" baseType="variant">
      <vt:variant>
        <vt:lpstr>Kullanılan Yazı Tipleri</vt:lpstr>
      </vt:variant>
      <vt:variant>
        <vt:i4>14</vt:i4>
      </vt:variant>
      <vt:variant>
        <vt:lpstr>Tema</vt:lpstr>
      </vt:variant>
      <vt:variant>
        <vt:i4>1</vt:i4>
      </vt:variant>
      <vt:variant>
        <vt:lpstr>Slayt Başlıkları</vt:lpstr>
      </vt:variant>
      <vt:variant>
        <vt:i4>78</vt:i4>
      </vt:variant>
    </vt:vector>
  </HeadingPairs>
  <TitlesOfParts>
    <vt:vector size="93" baseType="lpstr">
      <vt:lpstr>-apple-system</vt:lpstr>
      <vt:lpstr>Arial</vt:lpstr>
      <vt:lpstr>Calibri</vt:lpstr>
      <vt:lpstr>Calibri Light</vt:lpstr>
      <vt:lpstr>DejaVu Sans</vt:lpstr>
      <vt:lpstr>Nyala</vt:lpstr>
      <vt:lpstr>Open Sans</vt:lpstr>
      <vt:lpstr>Palatino Linotype</vt:lpstr>
      <vt:lpstr>Times New Roman</vt:lpstr>
      <vt:lpstr>Verdana</vt:lpstr>
      <vt:lpstr>Wingdings</vt:lpstr>
      <vt:lpstr>Wingdings 2</vt:lpstr>
      <vt:lpstr>Wingdings 3</vt:lpstr>
      <vt:lpstr>Zurich Cn BT</vt:lpstr>
      <vt:lpstr>Office Theme</vt:lpstr>
      <vt:lpstr>PowerPoint Sunusu</vt:lpstr>
      <vt:lpstr>  Türk Mühendis ve Mimar Odaları Birliği (TMMOB) 7303 sayılı Yasa, 66 ve 85 sayılı Kanun Hükmünde Kararnamelerle değişik 6235 sayılı Yasayla 1954 yılında kurulmuştur. TMMOB tüzel kişiliğe sahip, Anayasanın 135. Maddesinde belirtilen kamu kurumu niteliğinde bir meslek kuruluşudur. Kuruluşunda 10 Odası ve yaklaşık olarak 8.000 üyesi bulunan TMMOB‘ nin, 2024 Nisan itibari ile Oda sayısı 24, üye sayısı ise 667.954‘dur.  TMMOB çalışmalarını 24 Oda, bu Odalara bağlı 219 Şube, 1141 Temsilcilik ve 50 İl/İlçe Koordinasyon Kurulu ile sürdürmektedir. TMMOB‘ye bağlı odalara 115 kadar mühendislik, mimarlık ve şehir plancılığı disiplininden mezun olan mühendis, mimar ve şehir plancıları üyedir.</vt:lpstr>
      <vt:lpstr> TMMOB Makina Mühendisleri Odası, Anayasanın 135. maddesi doğrultusunda çıkarılan 6235 sayılı Türk Mühendis ve Mimar Odaları Birliği (TMMOB) kanununa göre 1954 yılında kurulmuş kamu kurumu niteliğinde bir meslek kuruluşudur.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Eğitimlerimiz</vt:lpstr>
      <vt:lpstr>Webinar / Çevrimiçi Eğitimler</vt:lpstr>
      <vt:lpstr>KURULUŞUNDAN BUGÜNE DÜZENLENEN EĞİTİM VE KATILIMCI SAYILARI</vt:lpstr>
      <vt:lpstr>ÖĞRENME MERKEZİ</vt:lpstr>
      <vt:lpstr>PowerPoint Sunusu</vt:lpstr>
      <vt:lpstr>PowerPoint Sunusu</vt:lpstr>
      <vt:lpstr>PowerPoint Sunusu</vt:lpstr>
      <vt:lpstr>PowerPoint Sunusu</vt:lpstr>
      <vt:lpstr>PBK İşleyişi</vt:lpstr>
      <vt:lpstr>PBK Kapsamı</vt:lpstr>
      <vt:lpstr>DIŞ ve İÇ KURULUŞ DENETİM MEKANİZMALARI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ÖĞRENCİ ÜYELERE YÖNELİK ÇALIŞMALAR</vt:lpstr>
      <vt:lpstr>ÖĞRENCİ ÜYELERE YÖNELİK ÇALIŞMALAR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PROJE YARIŞMALARI</vt:lpstr>
      <vt:lpstr>PowerPoint Sunusu</vt:lpstr>
      <vt:lpstr>PowerPoint Sunusu</vt:lpstr>
      <vt:lpstr>ÜNİVERSİTELER İLE ODAMIZ ORTAK ÇALIŞMALARI</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Cem</dc:creator>
  <cp:lastModifiedBy>Aysu Deniz Topak</cp:lastModifiedBy>
  <cp:revision>606</cp:revision>
  <cp:lastPrinted>2018-11-12T13:46:52Z</cp:lastPrinted>
  <dcterms:created xsi:type="dcterms:W3CDTF">2018-11-12T08:14:26Z</dcterms:created>
  <dcterms:modified xsi:type="dcterms:W3CDTF">2025-05-06T11:18:08Z</dcterms:modified>
</cp:coreProperties>
</file>